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78" r:id="rId4"/>
    <p:sldId id="280" r:id="rId5"/>
    <p:sldId id="277" r:id="rId6"/>
    <p:sldId id="279" r:id="rId7"/>
    <p:sldId id="276" r:id="rId8"/>
    <p:sldId id="267" r:id="rId9"/>
    <p:sldId id="273" r:id="rId10"/>
    <p:sldId id="268" r:id="rId11"/>
    <p:sldId id="274" r:id="rId12"/>
    <p:sldId id="262" r:id="rId13"/>
    <p:sldId id="275" r:id="rId14"/>
    <p:sldId id="271" r:id="rId15"/>
    <p:sldId id="272" r:id="rId16"/>
    <p:sldId id="269" r:id="rId17"/>
    <p:sldId id="270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EA"/>
    <a:srgbClr val="FF6600"/>
    <a:srgbClr val="C1C1C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8" autoAdjust="0"/>
    <p:restoredTop sz="94591" autoAdjust="0"/>
  </p:normalViewPr>
  <p:slideViewPr>
    <p:cSldViewPr snapToGrid="0">
      <p:cViewPr varScale="1">
        <p:scale>
          <a:sx n="67" d="100"/>
          <a:sy n="67" d="100"/>
        </p:scale>
        <p:origin x="7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purcel8\Documents\Papers\Papers_Neuroscience\2021_Hreg_Smith\Example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purcel8\Documents\Papers\Papers_Neuroscience\2021_Hreg_Smith\Example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purcel8\Documents\Papers\Papers_Neuroscience\2021_Hreg_Smith\Example_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purcel8\Documents\Papers\Papers_Neuroscience\2021_Hreg_Smith\Example_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purcel8\Documents\Papers\Papers_Neuroscience\2021_Hreg_Smith\Example_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purcel8\Documents\Papers\Papers_Neuroscience\2021_Hreg_Smith\Example_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purcel8\Documents\Papers\Papers_Neuroscience\2021_Hreg_Smith\Example_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587248855225555E-2"/>
          <c:w val="1"/>
          <c:h val="0.9804127511447744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Sheet1!$D$1:$D$48</c:f>
              <c:numCache>
                <c:formatCode>General</c:formatCode>
                <c:ptCount val="48"/>
                <c:pt idx="0">
                  <c:v>-0.02</c:v>
                </c:pt>
                <c:pt idx="1">
                  <c:v>0.82452366659818732</c:v>
                </c:pt>
                <c:pt idx="2">
                  <c:v>0.6</c:v>
                </c:pt>
                <c:pt idx="3">
                  <c:v>1.543877463677986</c:v>
                </c:pt>
                <c:pt idx="4">
                  <c:v>1.4302197589422787</c:v>
                </c:pt>
                <c:pt idx="5">
                  <c:v>0.5</c:v>
                </c:pt>
                <c:pt idx="6">
                  <c:v>-0.70943123011141995</c:v>
                </c:pt>
                <c:pt idx="7">
                  <c:v>0.39118852813290517</c:v>
                </c:pt>
                <c:pt idx="8">
                  <c:v>0.94082246611802889</c:v>
                </c:pt>
                <c:pt idx="9">
                  <c:v>0.86210038677615708</c:v>
                </c:pt>
                <c:pt idx="10">
                  <c:v>0.21346398447483561</c:v>
                </c:pt>
                <c:pt idx="11">
                  <c:v>4.5886223238834734E-2</c:v>
                </c:pt>
                <c:pt idx="12">
                  <c:v>0.15974389851373672</c:v>
                </c:pt>
                <c:pt idx="13">
                  <c:v>3.8108557512541053E-2</c:v>
                </c:pt>
                <c:pt idx="14">
                  <c:v>0.55517215407775011</c:v>
                </c:pt>
                <c:pt idx="15">
                  <c:v>0.4</c:v>
                </c:pt>
                <c:pt idx="16">
                  <c:v>0.94043890890678028</c:v>
                </c:pt>
                <c:pt idx="17">
                  <c:v>0.10643164034358843</c:v>
                </c:pt>
                <c:pt idx="18">
                  <c:v>4.5099547069089807E-2</c:v>
                </c:pt>
                <c:pt idx="19">
                  <c:v>1.7834877860130329</c:v>
                </c:pt>
                <c:pt idx="20">
                  <c:v>0.84518513265524386</c:v>
                </c:pt>
                <c:pt idx="21">
                  <c:v>0.99912778700977056</c:v>
                </c:pt>
                <c:pt idx="22">
                  <c:v>1</c:v>
                </c:pt>
                <c:pt idx="23">
                  <c:v>0.5</c:v>
                </c:pt>
                <c:pt idx="24">
                  <c:v>0.4</c:v>
                </c:pt>
                <c:pt idx="25">
                  <c:v>0.87469426463702138</c:v>
                </c:pt>
                <c:pt idx="26">
                  <c:v>-0.27166316293805298</c:v>
                </c:pt>
                <c:pt idx="27">
                  <c:v>0.91313895126349254</c:v>
                </c:pt>
                <c:pt idx="28">
                  <c:v>4.3251926472687496E-2</c:v>
                </c:pt>
                <c:pt idx="29">
                  <c:v>0.87073021826187469</c:v>
                </c:pt>
                <c:pt idx="30">
                  <c:v>0.70242794809585019</c:v>
                </c:pt>
                <c:pt idx="31">
                  <c:v>0.67979744669214981</c:v>
                </c:pt>
                <c:pt idx="32">
                  <c:v>8.2285796373098741E-2</c:v>
                </c:pt>
                <c:pt idx="33">
                  <c:v>0.37192096997082225</c:v>
                </c:pt>
                <c:pt idx="34">
                  <c:v>0.2</c:v>
                </c:pt>
                <c:pt idx="35">
                  <c:v>0.55070620534103365</c:v>
                </c:pt>
                <c:pt idx="36">
                  <c:v>0.92189129483895238</c:v>
                </c:pt>
                <c:pt idx="37">
                  <c:v>0.74571044075453352</c:v>
                </c:pt>
                <c:pt idx="38">
                  <c:v>0.42620025310433518</c:v>
                </c:pt>
                <c:pt idx="39">
                  <c:v>-0.107607827353387</c:v>
                </c:pt>
                <c:pt idx="40">
                  <c:v>3.0283901360259269E-2</c:v>
                </c:pt>
                <c:pt idx="41">
                  <c:v>0.66663338245226345</c:v>
                </c:pt>
                <c:pt idx="42">
                  <c:v>0.93089245209250526</c:v>
                </c:pt>
                <c:pt idx="43">
                  <c:v>0.21766914235136847</c:v>
                </c:pt>
                <c:pt idx="44">
                  <c:v>0.48785950001812273</c:v>
                </c:pt>
                <c:pt idx="45">
                  <c:v>0.12162322083054433</c:v>
                </c:pt>
                <c:pt idx="46">
                  <c:v>0.16621090031228969</c:v>
                </c:pt>
                <c:pt idx="47">
                  <c:v>0.89667745447739577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59-481C-A235-0AE82E438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7956799"/>
        <c:axId val="1867963871"/>
      </c:lineChart>
      <c:catAx>
        <c:axId val="1867956799"/>
        <c:scaling>
          <c:orientation val="minMax"/>
        </c:scaling>
        <c:delete val="1"/>
        <c:axPos val="b"/>
        <c:majorTickMark val="none"/>
        <c:minorTickMark val="none"/>
        <c:tickLblPos val="nextTo"/>
        <c:crossAx val="1867963871"/>
        <c:crosses val="autoZero"/>
        <c:auto val="1"/>
        <c:lblAlgn val="ctr"/>
        <c:lblOffset val="100"/>
        <c:noMultiLvlLbl val="0"/>
      </c:catAx>
      <c:valAx>
        <c:axId val="18679638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7956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587248855225555E-2"/>
          <c:w val="1"/>
          <c:h val="0.9804127511447744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Sheet1!$E$1:$E$48</c:f>
              <c:numCache>
                <c:formatCode>General</c:formatCode>
                <c:ptCount val="48"/>
                <c:pt idx="0">
                  <c:v>0.50191352257839539</c:v>
                </c:pt>
                <c:pt idx="1">
                  <c:v>1.3911265411968188</c:v>
                </c:pt>
                <c:pt idx="2">
                  <c:v>0.2164761783440069</c:v>
                </c:pt>
                <c:pt idx="3">
                  <c:v>0.59683990449368596</c:v>
                </c:pt>
                <c:pt idx="4">
                  <c:v>1.3530367524420743</c:v>
                </c:pt>
                <c:pt idx="5">
                  <c:v>7.5668033567854676E-2</c:v>
                </c:pt>
                <c:pt idx="6">
                  <c:v>-0.33387801938283668</c:v>
                </c:pt>
                <c:pt idx="7">
                  <c:v>0.60641923061763181</c:v>
                </c:pt>
                <c:pt idx="8">
                  <c:v>0.33003995385444229</c:v>
                </c:pt>
                <c:pt idx="9">
                  <c:v>0.4257335929266961</c:v>
                </c:pt>
                <c:pt idx="10">
                  <c:v>0.60942250421270838</c:v>
                </c:pt>
                <c:pt idx="11">
                  <c:v>0.5297739555898856</c:v>
                </c:pt>
                <c:pt idx="12">
                  <c:v>0.7151871961145686</c:v>
                </c:pt>
                <c:pt idx="13">
                  <c:v>0.36412818635566924</c:v>
                </c:pt>
                <c:pt idx="14">
                  <c:v>1.3159633148681396</c:v>
                </c:pt>
                <c:pt idx="15">
                  <c:v>0.15591842123697081</c:v>
                </c:pt>
                <c:pt idx="16">
                  <c:v>1.6151961221240629</c:v>
                </c:pt>
                <c:pt idx="17">
                  <c:v>0.68107821855421369</c:v>
                </c:pt>
                <c:pt idx="18">
                  <c:v>0.74130641766705363</c:v>
                </c:pt>
                <c:pt idx="19">
                  <c:v>1.8325160354791632</c:v>
                </c:pt>
                <c:pt idx="20">
                  <c:v>0.95924396480167307</c:v>
                </c:pt>
                <c:pt idx="21">
                  <c:v>1.0239166390654706</c:v>
                </c:pt>
                <c:pt idx="22">
                  <c:v>1.0581754011414959</c:v>
                </c:pt>
                <c:pt idx="23">
                  <c:v>1.0916958684817675</c:v>
                </c:pt>
                <c:pt idx="24">
                  <c:v>0.59128539602621488</c:v>
                </c:pt>
                <c:pt idx="25">
                  <c:v>1.0311913223428617</c:v>
                </c:pt>
                <c:pt idx="26">
                  <c:v>0.47337062815336528</c:v>
                </c:pt>
                <c:pt idx="27">
                  <c:v>1.2459229461238912</c:v>
                </c:pt>
                <c:pt idx="28">
                  <c:v>0.78742020890245279</c:v>
                </c:pt>
                <c:pt idx="29">
                  <c:v>1.7288048082280918</c:v>
                </c:pt>
                <c:pt idx="30">
                  <c:v>0.55764498100215065</c:v>
                </c:pt>
                <c:pt idx="31">
                  <c:v>0.58735264840519141</c:v>
                </c:pt>
                <c:pt idx="32">
                  <c:v>9.8353598550693491E-2</c:v>
                </c:pt>
                <c:pt idx="33">
                  <c:v>1.1479080864536779</c:v>
                </c:pt>
                <c:pt idx="34">
                  <c:v>0.24327294494034951</c:v>
                </c:pt>
                <c:pt idx="35">
                  <c:v>0.86159242387564505</c:v>
                </c:pt>
                <c:pt idx="36">
                  <c:v>1.1398918076634206</c:v>
                </c:pt>
                <c:pt idx="37">
                  <c:v>1.1901380482790815</c:v>
                </c:pt>
                <c:pt idx="38">
                  <c:v>0.55727735553479907</c:v>
                </c:pt>
                <c:pt idx="39">
                  <c:v>1.5786095609342772E-3</c:v>
                </c:pt>
                <c:pt idx="40">
                  <c:v>0.53269000035645198</c:v>
                </c:pt>
                <c:pt idx="41">
                  <c:v>0.46577719039588883</c:v>
                </c:pt>
                <c:pt idx="42">
                  <c:v>1.3671775062048481</c:v>
                </c:pt>
                <c:pt idx="43">
                  <c:v>0.69679733059249205</c:v>
                </c:pt>
                <c:pt idx="44">
                  <c:v>0.88734294865920427</c:v>
                </c:pt>
                <c:pt idx="45">
                  <c:v>0.47666875242601853</c:v>
                </c:pt>
                <c:pt idx="46">
                  <c:v>3.9773214388511696E-2</c:v>
                </c:pt>
                <c:pt idx="47">
                  <c:v>0.92886141441905712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7F-4DF7-ACFC-D2AB5362F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7956799"/>
        <c:axId val="1867963871"/>
      </c:lineChart>
      <c:catAx>
        <c:axId val="1867956799"/>
        <c:scaling>
          <c:orientation val="minMax"/>
        </c:scaling>
        <c:delete val="1"/>
        <c:axPos val="b"/>
        <c:majorTickMark val="none"/>
        <c:minorTickMark val="none"/>
        <c:tickLblPos val="nextTo"/>
        <c:crossAx val="1867963871"/>
        <c:crosses val="autoZero"/>
        <c:auto val="1"/>
        <c:lblAlgn val="ctr"/>
        <c:lblOffset val="100"/>
        <c:noMultiLvlLbl val="0"/>
      </c:catAx>
      <c:valAx>
        <c:axId val="18679638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7956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587248855225555E-2"/>
          <c:w val="1"/>
          <c:h val="0.9804127511447744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Sheet1!$F$1:$F$48</c:f>
              <c:numCache>
                <c:formatCode>General</c:formatCode>
                <c:ptCount val="48"/>
                <c:pt idx="0">
                  <c:v>0.18770544636778411</c:v>
                </c:pt>
                <c:pt idx="1">
                  <c:v>0.90285987133229539</c:v>
                </c:pt>
                <c:pt idx="2">
                  <c:v>0.95669469585222122</c:v>
                </c:pt>
                <c:pt idx="3">
                  <c:v>1.3206875976416812</c:v>
                </c:pt>
                <c:pt idx="4">
                  <c:v>1.0029862851797957</c:v>
                </c:pt>
                <c:pt idx="5">
                  <c:v>0.99574182145883616</c:v>
                </c:pt>
                <c:pt idx="6">
                  <c:v>0.12606656500411151</c:v>
                </c:pt>
                <c:pt idx="7">
                  <c:v>1.0428696232983712</c:v>
                </c:pt>
                <c:pt idx="8">
                  <c:v>0.16178994212948725</c:v>
                </c:pt>
                <c:pt idx="9">
                  <c:v>0.95075006015658925</c:v>
                </c:pt>
                <c:pt idx="10">
                  <c:v>1.0240537096934104</c:v>
                </c:pt>
                <c:pt idx="11">
                  <c:v>0.60132580842459871</c:v>
                </c:pt>
                <c:pt idx="12">
                  <c:v>0.51085885531604336</c:v>
                </c:pt>
                <c:pt idx="13">
                  <c:v>0.62828679571042456</c:v>
                </c:pt>
                <c:pt idx="14">
                  <c:v>1.7389519228968429</c:v>
                </c:pt>
                <c:pt idx="15">
                  <c:v>0.20592108989481242</c:v>
                </c:pt>
                <c:pt idx="16">
                  <c:v>2.4735362605665561</c:v>
                </c:pt>
                <c:pt idx="17">
                  <c:v>0.91753800708590449</c:v>
                </c:pt>
                <c:pt idx="18">
                  <c:v>0.32977106684320617</c:v>
                </c:pt>
                <c:pt idx="19">
                  <c:v>1.5939047199226444</c:v>
                </c:pt>
                <c:pt idx="20">
                  <c:v>1.0124535373763315</c:v>
                </c:pt>
                <c:pt idx="21">
                  <c:v>0.91510363623207891</c:v>
                </c:pt>
                <c:pt idx="22">
                  <c:v>1.2294666345793175</c:v>
                </c:pt>
                <c:pt idx="23">
                  <c:v>0.74059006990867648</c:v>
                </c:pt>
                <c:pt idx="24">
                  <c:v>1.2275656401699364</c:v>
                </c:pt>
                <c:pt idx="25">
                  <c:v>1.2819259874459448</c:v>
                </c:pt>
                <c:pt idx="26">
                  <c:v>0.52748941005661876</c:v>
                </c:pt>
                <c:pt idx="27">
                  <c:v>1.8874272892607991</c:v>
                </c:pt>
                <c:pt idx="28">
                  <c:v>1.0356344637263399</c:v>
                </c:pt>
                <c:pt idx="29">
                  <c:v>1.3171353107734807</c:v>
                </c:pt>
                <c:pt idx="30">
                  <c:v>1.1785524570250074</c:v>
                </c:pt>
                <c:pt idx="31">
                  <c:v>0.60136638584625213</c:v>
                </c:pt>
                <c:pt idx="32">
                  <c:v>3.6627893395910147E-2</c:v>
                </c:pt>
                <c:pt idx="33">
                  <c:v>1.1044688013542814</c:v>
                </c:pt>
                <c:pt idx="34">
                  <c:v>0.90274210259928056</c:v>
                </c:pt>
                <c:pt idx="35">
                  <c:v>0.86950509292334321</c:v>
                </c:pt>
                <c:pt idx="36">
                  <c:v>0.69662193939017436</c:v>
                </c:pt>
                <c:pt idx="37">
                  <c:v>0.68933694640332688</c:v>
                </c:pt>
                <c:pt idx="38">
                  <c:v>0.90139000136100522</c:v>
                </c:pt>
                <c:pt idx="39">
                  <c:v>0.5077968421323612</c:v>
                </c:pt>
                <c:pt idx="40">
                  <c:v>1.2309400385208105</c:v>
                </c:pt>
                <c:pt idx="41">
                  <c:v>1.1914127866447599</c:v>
                </c:pt>
                <c:pt idx="42">
                  <c:v>1.7580770227297764</c:v>
                </c:pt>
                <c:pt idx="43">
                  <c:v>0.9780072721699965</c:v>
                </c:pt>
                <c:pt idx="44">
                  <c:v>1.0947938791922431</c:v>
                </c:pt>
                <c:pt idx="45">
                  <c:v>0.523974415449593</c:v>
                </c:pt>
                <c:pt idx="46">
                  <c:v>0.18805287110658983</c:v>
                </c:pt>
                <c:pt idx="47">
                  <c:v>1.0111583306944785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89-4D3B-870C-037F3B597F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7956799"/>
        <c:axId val="1867963871"/>
      </c:lineChart>
      <c:catAx>
        <c:axId val="1867956799"/>
        <c:scaling>
          <c:orientation val="minMax"/>
        </c:scaling>
        <c:delete val="1"/>
        <c:axPos val="b"/>
        <c:majorTickMark val="none"/>
        <c:minorTickMark val="none"/>
        <c:tickLblPos val="nextTo"/>
        <c:crossAx val="1867963871"/>
        <c:crosses val="autoZero"/>
        <c:auto val="1"/>
        <c:lblAlgn val="ctr"/>
        <c:lblOffset val="100"/>
        <c:noMultiLvlLbl val="0"/>
      </c:catAx>
      <c:valAx>
        <c:axId val="18679638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7956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587248855225555E-2"/>
          <c:w val="1"/>
          <c:h val="0.9804127511447744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Sheet1!$G$1:$G$48</c:f>
              <c:numCache>
                <c:formatCode>General</c:formatCode>
                <c:ptCount val="48"/>
                <c:pt idx="0">
                  <c:v>0.13788488519939279</c:v>
                </c:pt>
                <c:pt idx="1">
                  <c:v>1.2099971933270788</c:v>
                </c:pt>
                <c:pt idx="2">
                  <c:v>1.4793275785428728</c:v>
                </c:pt>
                <c:pt idx="3">
                  <c:v>1.1326916127037658</c:v>
                </c:pt>
                <c:pt idx="4">
                  <c:v>1.0511061909103312</c:v>
                </c:pt>
                <c:pt idx="5">
                  <c:v>1.0922753086136006</c:v>
                </c:pt>
                <c:pt idx="6">
                  <c:v>0.1174441410511515</c:v>
                </c:pt>
                <c:pt idx="7">
                  <c:v>1.1352813547182277</c:v>
                </c:pt>
                <c:pt idx="8">
                  <c:v>0.75448827613806535</c:v>
                </c:pt>
                <c:pt idx="9">
                  <c:v>0.52217719605060742</c:v>
                </c:pt>
                <c:pt idx="10">
                  <c:v>1.4041896437186412</c:v>
                </c:pt>
                <c:pt idx="11">
                  <c:v>1.0637285700396386</c:v>
                </c:pt>
                <c:pt idx="12">
                  <c:v>0.66893560595150292</c:v>
                </c:pt>
                <c:pt idx="13">
                  <c:v>0.28748364111304797</c:v>
                </c:pt>
                <c:pt idx="14">
                  <c:v>1.6036364447581475</c:v>
                </c:pt>
                <c:pt idx="15">
                  <c:v>0.12907032921913453</c:v>
                </c:pt>
                <c:pt idx="16">
                  <c:v>2.4473312943274599</c:v>
                </c:pt>
                <c:pt idx="17">
                  <c:v>0.83818020126813086</c:v>
                </c:pt>
                <c:pt idx="18">
                  <c:v>0.82018551467378598</c:v>
                </c:pt>
                <c:pt idx="19">
                  <c:v>1.6048723054262353</c:v>
                </c:pt>
                <c:pt idx="20">
                  <c:v>1.2643055419120044</c:v>
                </c:pt>
                <c:pt idx="21">
                  <c:v>0.58168166291731271</c:v>
                </c:pt>
                <c:pt idx="22">
                  <c:v>1.1654743864713921</c:v>
                </c:pt>
                <c:pt idx="23">
                  <c:v>1.3561656891431575</c:v>
                </c:pt>
                <c:pt idx="24">
                  <c:v>1.664204477057158</c:v>
                </c:pt>
                <c:pt idx="25">
                  <c:v>1.7182990225957315</c:v>
                </c:pt>
                <c:pt idx="26">
                  <c:v>0.10653364630784144</c:v>
                </c:pt>
                <c:pt idx="27">
                  <c:v>0.55405885125112697</c:v>
                </c:pt>
                <c:pt idx="28">
                  <c:v>1.4726181864110284</c:v>
                </c:pt>
                <c:pt idx="29">
                  <c:v>1.5249974969432736</c:v>
                </c:pt>
                <c:pt idx="30">
                  <c:v>1.1378944222912768</c:v>
                </c:pt>
                <c:pt idx="31">
                  <c:v>0.60883215654810563</c:v>
                </c:pt>
                <c:pt idx="32">
                  <c:v>0.98609119665590061</c:v>
                </c:pt>
                <c:pt idx="33">
                  <c:v>1.2208396122508605</c:v>
                </c:pt>
                <c:pt idx="34">
                  <c:v>0.17230211200365481</c:v>
                </c:pt>
                <c:pt idx="35">
                  <c:v>1.5443636639615996</c:v>
                </c:pt>
                <c:pt idx="36">
                  <c:v>1.3095086023034705</c:v>
                </c:pt>
                <c:pt idx="37">
                  <c:v>1.3486082044951693</c:v>
                </c:pt>
                <c:pt idx="38">
                  <c:v>1.2343628079385178</c:v>
                </c:pt>
                <c:pt idx="39">
                  <c:v>1.0441726967098204</c:v>
                </c:pt>
                <c:pt idx="40">
                  <c:v>2.0168306606249771</c:v>
                </c:pt>
                <c:pt idx="41">
                  <c:v>0.39933667527506622</c:v>
                </c:pt>
                <c:pt idx="42">
                  <c:v>0.57872752292376695</c:v>
                </c:pt>
                <c:pt idx="43">
                  <c:v>0.72059321462129455</c:v>
                </c:pt>
                <c:pt idx="44">
                  <c:v>0.90107296298641926</c:v>
                </c:pt>
                <c:pt idx="45">
                  <c:v>1.0659239484951295</c:v>
                </c:pt>
                <c:pt idx="46">
                  <c:v>0.18377210764680091</c:v>
                </c:pt>
                <c:pt idx="47">
                  <c:v>1.5471462724996563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9-4B04-BDB0-1BA5B0824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7956799"/>
        <c:axId val="1867963871"/>
      </c:lineChart>
      <c:catAx>
        <c:axId val="1867956799"/>
        <c:scaling>
          <c:orientation val="minMax"/>
        </c:scaling>
        <c:delete val="1"/>
        <c:axPos val="b"/>
        <c:majorTickMark val="none"/>
        <c:minorTickMark val="none"/>
        <c:tickLblPos val="nextTo"/>
        <c:crossAx val="1867963871"/>
        <c:crosses val="autoZero"/>
        <c:auto val="1"/>
        <c:lblAlgn val="ctr"/>
        <c:lblOffset val="100"/>
        <c:noMultiLvlLbl val="0"/>
      </c:catAx>
      <c:valAx>
        <c:axId val="18679638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7956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587248855225555E-2"/>
          <c:w val="1"/>
          <c:h val="0.9804127511447744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Sheet1!$H$1:$H$48</c:f>
              <c:numCache>
                <c:formatCode>General</c:formatCode>
                <c:ptCount val="48"/>
                <c:pt idx="0">
                  <c:v>0.74225265255706208</c:v>
                </c:pt>
                <c:pt idx="1">
                  <c:v>1.4902966951652301</c:v>
                </c:pt>
                <c:pt idx="2">
                  <c:v>1.0834460501311587</c:v>
                </c:pt>
                <c:pt idx="3">
                  <c:v>0.44620110253608825</c:v>
                </c:pt>
                <c:pt idx="4">
                  <c:v>1.3613537418810173</c:v>
                </c:pt>
                <c:pt idx="5">
                  <c:v>0.56453520980790117</c:v>
                </c:pt>
                <c:pt idx="6">
                  <c:v>0.13120689036973812</c:v>
                </c:pt>
                <c:pt idx="7">
                  <c:v>0.99953338658259538</c:v>
                </c:pt>
                <c:pt idx="8">
                  <c:v>0.83854443604321305</c:v>
                </c:pt>
                <c:pt idx="9">
                  <c:v>0.97964639281456578</c:v>
                </c:pt>
                <c:pt idx="10">
                  <c:v>1.1390145168665251</c:v>
                </c:pt>
                <c:pt idx="11">
                  <c:v>1.4037381088061187</c:v>
                </c:pt>
                <c:pt idx="12">
                  <c:v>1.1042561572105918</c:v>
                </c:pt>
                <c:pt idx="13">
                  <c:v>0.25819884804731008</c:v>
                </c:pt>
                <c:pt idx="14">
                  <c:v>1.0130428132821252</c:v>
                </c:pt>
                <c:pt idx="15">
                  <c:v>0.41676923395152032</c:v>
                </c:pt>
                <c:pt idx="16">
                  <c:v>0.72261141630619929</c:v>
                </c:pt>
                <c:pt idx="17">
                  <c:v>1.0272380545996609</c:v>
                </c:pt>
                <c:pt idx="18">
                  <c:v>0.62454721772247646</c:v>
                </c:pt>
                <c:pt idx="19">
                  <c:v>2.3540043765118503</c:v>
                </c:pt>
                <c:pt idx="20">
                  <c:v>1.3725268350789896</c:v>
                </c:pt>
                <c:pt idx="21">
                  <c:v>0.69624595078100171</c:v>
                </c:pt>
                <c:pt idx="22">
                  <c:v>1.5561990038805351</c:v>
                </c:pt>
                <c:pt idx="23">
                  <c:v>0.68876086941416592</c:v>
                </c:pt>
                <c:pt idx="24">
                  <c:v>2.558313849731884</c:v>
                </c:pt>
                <c:pt idx="25">
                  <c:v>1.9501371209885272</c:v>
                </c:pt>
                <c:pt idx="26">
                  <c:v>0.75236420501420931</c:v>
                </c:pt>
                <c:pt idx="27">
                  <c:v>1.3806867808209498</c:v>
                </c:pt>
                <c:pt idx="28">
                  <c:v>1.3232034118567768</c:v>
                </c:pt>
                <c:pt idx="29">
                  <c:v>0.84240875011537031</c:v>
                </c:pt>
                <c:pt idx="30">
                  <c:v>0.81726380683384081</c:v>
                </c:pt>
                <c:pt idx="31">
                  <c:v>1.0364847643904203</c:v>
                </c:pt>
                <c:pt idx="32">
                  <c:v>1.7647507912083618</c:v>
                </c:pt>
                <c:pt idx="33">
                  <c:v>1.4268280435694789</c:v>
                </c:pt>
                <c:pt idx="34">
                  <c:v>0.466892495315477</c:v>
                </c:pt>
                <c:pt idx="35">
                  <c:v>1.8808122810090411</c:v>
                </c:pt>
                <c:pt idx="36">
                  <c:v>0.74237586348333728</c:v>
                </c:pt>
                <c:pt idx="37">
                  <c:v>1.0983943701450083</c:v>
                </c:pt>
                <c:pt idx="38">
                  <c:v>1.0527181479815324</c:v>
                </c:pt>
                <c:pt idx="39">
                  <c:v>0.83834782326386303</c:v>
                </c:pt>
                <c:pt idx="40">
                  <c:v>1.1161541340395815</c:v>
                </c:pt>
                <c:pt idx="41">
                  <c:v>0.68960363351649634</c:v>
                </c:pt>
                <c:pt idx="42">
                  <c:v>1.1464678573769338</c:v>
                </c:pt>
                <c:pt idx="43">
                  <c:v>1.0253883740241456</c:v>
                </c:pt>
                <c:pt idx="44">
                  <c:v>1.2937232850371241</c:v>
                </c:pt>
                <c:pt idx="45">
                  <c:v>0.89520066069758109</c:v>
                </c:pt>
                <c:pt idx="46">
                  <c:v>0.83961216749255418</c:v>
                </c:pt>
                <c:pt idx="47">
                  <c:v>1.3351741796766012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3A-4A69-BA2E-CB5A574F7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7956799"/>
        <c:axId val="1867963871"/>
      </c:lineChart>
      <c:catAx>
        <c:axId val="1867956799"/>
        <c:scaling>
          <c:orientation val="minMax"/>
        </c:scaling>
        <c:delete val="1"/>
        <c:axPos val="b"/>
        <c:majorTickMark val="none"/>
        <c:minorTickMark val="none"/>
        <c:tickLblPos val="nextTo"/>
        <c:crossAx val="1867963871"/>
        <c:crosses val="autoZero"/>
        <c:auto val="1"/>
        <c:lblAlgn val="ctr"/>
        <c:lblOffset val="100"/>
        <c:noMultiLvlLbl val="0"/>
      </c:catAx>
      <c:valAx>
        <c:axId val="18679638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7956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587248855225555E-2"/>
          <c:w val="1"/>
          <c:h val="0.9804127511447744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Sheet1!$I$1:$I$48</c:f>
              <c:numCache>
                <c:formatCode>General</c:formatCode>
                <c:ptCount val="48"/>
                <c:pt idx="0">
                  <c:v>1.2339100416934174</c:v>
                </c:pt>
                <c:pt idx="1">
                  <c:v>2.2312923507728462</c:v>
                </c:pt>
                <c:pt idx="2">
                  <c:v>0.18234643631103267</c:v>
                </c:pt>
                <c:pt idx="3">
                  <c:v>0.48213545499109051</c:v>
                </c:pt>
                <c:pt idx="4">
                  <c:v>1.3231210522816574</c:v>
                </c:pt>
                <c:pt idx="5">
                  <c:v>0.52136205312902395</c:v>
                </c:pt>
                <c:pt idx="6">
                  <c:v>0.46641528915933578</c:v>
                </c:pt>
                <c:pt idx="7">
                  <c:v>0.94104001817258931</c:v>
                </c:pt>
                <c:pt idx="8">
                  <c:v>0.71599848308185166</c:v>
                </c:pt>
                <c:pt idx="9">
                  <c:v>1.096141967439451</c:v>
                </c:pt>
                <c:pt idx="10">
                  <c:v>0.79080574086452327</c:v>
                </c:pt>
                <c:pt idx="11">
                  <c:v>0.10810065504602485</c:v>
                </c:pt>
                <c:pt idx="12">
                  <c:v>1.144987645315275</c:v>
                </c:pt>
                <c:pt idx="13">
                  <c:v>1.4585391605446918E-2</c:v>
                </c:pt>
                <c:pt idx="14">
                  <c:v>1.7002610969980214</c:v>
                </c:pt>
                <c:pt idx="15">
                  <c:v>0.17568984817908348</c:v>
                </c:pt>
                <c:pt idx="16">
                  <c:v>0.80231224365942044</c:v>
                </c:pt>
                <c:pt idx="17">
                  <c:v>1.2029472014753346</c:v>
                </c:pt>
                <c:pt idx="18">
                  <c:v>1.0805639790558574</c:v>
                </c:pt>
                <c:pt idx="19">
                  <c:v>1.2492890136995718</c:v>
                </c:pt>
                <c:pt idx="20">
                  <c:v>1.7436871925675983</c:v>
                </c:pt>
                <c:pt idx="21">
                  <c:v>0.77189631250588819</c:v>
                </c:pt>
                <c:pt idx="22">
                  <c:v>1.5798450303975335</c:v>
                </c:pt>
                <c:pt idx="23">
                  <c:v>1.3735685953557633</c:v>
                </c:pt>
                <c:pt idx="24">
                  <c:v>1.7378865656297078</c:v>
                </c:pt>
                <c:pt idx="25">
                  <c:v>2.8089684975578315</c:v>
                </c:pt>
                <c:pt idx="26">
                  <c:v>0.98893996426700626</c:v>
                </c:pt>
                <c:pt idx="27">
                  <c:v>0.81722731710136309</c:v>
                </c:pt>
                <c:pt idx="28">
                  <c:v>1.7359648280083166</c:v>
                </c:pt>
                <c:pt idx="29">
                  <c:v>0.90758032347175999</c:v>
                </c:pt>
                <c:pt idx="30">
                  <c:v>1.5372744077714786</c:v>
                </c:pt>
                <c:pt idx="31">
                  <c:v>0.91573291067800533</c:v>
                </c:pt>
                <c:pt idx="32">
                  <c:v>1.4188746472391791</c:v>
                </c:pt>
                <c:pt idx="33">
                  <c:v>2.0666873495971005</c:v>
                </c:pt>
                <c:pt idx="34">
                  <c:v>0.98781938875471642</c:v>
                </c:pt>
                <c:pt idx="35">
                  <c:v>1.0604844735942072</c:v>
                </c:pt>
                <c:pt idx="36">
                  <c:v>0.62685698816450375</c:v>
                </c:pt>
                <c:pt idx="37">
                  <c:v>1.5767908859874646</c:v>
                </c:pt>
                <c:pt idx="38">
                  <c:v>0.8178233399578525</c:v>
                </c:pt>
                <c:pt idx="39">
                  <c:v>1.063763416286438</c:v>
                </c:pt>
                <c:pt idx="40">
                  <c:v>1.1537138002252822</c:v>
                </c:pt>
                <c:pt idx="41">
                  <c:v>1.235830198202915</c:v>
                </c:pt>
                <c:pt idx="42">
                  <c:v>0.90315002209104844</c:v>
                </c:pt>
                <c:pt idx="43">
                  <c:v>0.88710506719595128</c:v>
                </c:pt>
                <c:pt idx="44">
                  <c:v>1.7038149447892863</c:v>
                </c:pt>
                <c:pt idx="45">
                  <c:v>1.2484655396461166</c:v>
                </c:pt>
                <c:pt idx="46">
                  <c:v>0.7360208910493139</c:v>
                </c:pt>
                <c:pt idx="47">
                  <c:v>0.77101011641504036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E8-4C9E-85C7-1AEA7A90F1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7956799"/>
        <c:axId val="1867963871"/>
      </c:lineChart>
      <c:catAx>
        <c:axId val="1867956799"/>
        <c:scaling>
          <c:orientation val="minMax"/>
        </c:scaling>
        <c:delete val="1"/>
        <c:axPos val="b"/>
        <c:majorTickMark val="none"/>
        <c:minorTickMark val="none"/>
        <c:tickLblPos val="nextTo"/>
        <c:crossAx val="1867963871"/>
        <c:crosses val="autoZero"/>
        <c:auto val="1"/>
        <c:lblAlgn val="ctr"/>
        <c:lblOffset val="100"/>
        <c:noMultiLvlLbl val="0"/>
      </c:catAx>
      <c:valAx>
        <c:axId val="18679638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7956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587248855225555E-2"/>
          <c:w val="1"/>
          <c:h val="0.9804127511447744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Sheet1!$E$1:$E$48</c:f>
              <c:numCache>
                <c:formatCode>General</c:formatCode>
                <c:ptCount val="48"/>
                <c:pt idx="0">
                  <c:v>0.27860354949959437</c:v>
                </c:pt>
                <c:pt idx="1">
                  <c:v>0.82903069066762869</c:v>
                </c:pt>
                <c:pt idx="2">
                  <c:v>1.4299377979634542</c:v>
                </c:pt>
                <c:pt idx="3">
                  <c:v>1.8198285727589267</c:v>
                </c:pt>
                <c:pt idx="4">
                  <c:v>0.88288065143906935</c:v>
                </c:pt>
                <c:pt idx="5">
                  <c:v>1.1304695584362179</c:v>
                </c:pt>
                <c:pt idx="6">
                  <c:v>-0.41951231648870468</c:v>
                </c:pt>
                <c:pt idx="7">
                  <c:v>1.269623239246461</c:v>
                </c:pt>
                <c:pt idx="8">
                  <c:v>1.3390932161219462</c:v>
                </c:pt>
                <c:pt idx="9">
                  <c:v>0.79126070284786598</c:v>
                </c:pt>
                <c:pt idx="10">
                  <c:v>0.30688427102446841</c:v>
                </c:pt>
                <c:pt idx="11">
                  <c:v>1.3783500442656436</c:v>
                </c:pt>
                <c:pt idx="12">
                  <c:v>1.3240333773613298</c:v>
                </c:pt>
                <c:pt idx="13">
                  <c:v>0.72920792225190911</c:v>
                </c:pt>
                <c:pt idx="14">
                  <c:v>0.67063623136382844</c:v>
                </c:pt>
                <c:pt idx="15">
                  <c:v>1.1371257219713973</c:v>
                </c:pt>
                <c:pt idx="16">
                  <c:v>0.98397054425579766</c:v>
                </c:pt>
                <c:pt idx="17">
                  <c:v>8.5422294695032486E-2</c:v>
                </c:pt>
                <c:pt idx="18">
                  <c:v>0.24517119387841288</c:v>
                </c:pt>
                <c:pt idx="19">
                  <c:v>0.60288452450850727</c:v>
                </c:pt>
                <c:pt idx="20">
                  <c:v>0.73986380347678049</c:v>
                </c:pt>
                <c:pt idx="21">
                  <c:v>1.0011907663778139</c:v>
                </c:pt>
                <c:pt idx="22">
                  <c:v>1.1682351459589428</c:v>
                </c:pt>
                <c:pt idx="23">
                  <c:v>0.89409370648186204</c:v>
                </c:pt>
                <c:pt idx="24">
                  <c:v>0.95854601570637621</c:v>
                </c:pt>
                <c:pt idx="25">
                  <c:v>0.45302835224337568</c:v>
                </c:pt>
                <c:pt idx="26">
                  <c:v>0.33721719695725988</c:v>
                </c:pt>
                <c:pt idx="27">
                  <c:v>1.3849159322994107</c:v>
                </c:pt>
                <c:pt idx="28">
                  <c:v>0.73764967822002048</c:v>
                </c:pt>
                <c:pt idx="29">
                  <c:v>0.60459783531324973</c:v>
                </c:pt>
                <c:pt idx="30">
                  <c:v>1.0887513894588627</c:v>
                </c:pt>
                <c:pt idx="31">
                  <c:v>5.4593521802434083E-2</c:v>
                </c:pt>
                <c:pt idx="32">
                  <c:v>0.24669466660309297</c:v>
                </c:pt>
                <c:pt idx="33">
                  <c:v>0.5372504786796688</c:v>
                </c:pt>
                <c:pt idx="34">
                  <c:v>0.48861353310590938</c:v>
                </c:pt>
                <c:pt idx="35">
                  <c:v>0.27637806419449162</c:v>
                </c:pt>
                <c:pt idx="36">
                  <c:v>1.3897782557678737</c:v>
                </c:pt>
                <c:pt idx="37">
                  <c:v>0.86659900150674796</c:v>
                </c:pt>
                <c:pt idx="38">
                  <c:v>1.0273699366668319</c:v>
                </c:pt>
                <c:pt idx="39">
                  <c:v>0.35901479974640577</c:v>
                </c:pt>
                <c:pt idx="40">
                  <c:v>1.1621314887900268E-2</c:v>
                </c:pt>
                <c:pt idx="41">
                  <c:v>0.46148422031443997</c:v>
                </c:pt>
                <c:pt idx="42">
                  <c:v>0.63739733190570491</c:v>
                </c:pt>
                <c:pt idx="43">
                  <c:v>0.89037729909527097</c:v>
                </c:pt>
                <c:pt idx="44">
                  <c:v>0.46715731894431789</c:v>
                </c:pt>
                <c:pt idx="45">
                  <c:v>0.85490915139265111</c:v>
                </c:pt>
                <c:pt idx="46">
                  <c:v>1.0053632244575974</c:v>
                </c:pt>
                <c:pt idx="47">
                  <c:v>0.95360205918719243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96-48E4-AC4F-94655EB82A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7956799"/>
        <c:axId val="1867963871"/>
      </c:lineChart>
      <c:catAx>
        <c:axId val="1867956799"/>
        <c:scaling>
          <c:orientation val="minMax"/>
        </c:scaling>
        <c:delete val="1"/>
        <c:axPos val="b"/>
        <c:majorTickMark val="none"/>
        <c:minorTickMark val="none"/>
        <c:tickLblPos val="nextTo"/>
        <c:crossAx val="1867963871"/>
        <c:crosses val="autoZero"/>
        <c:auto val="1"/>
        <c:lblAlgn val="ctr"/>
        <c:lblOffset val="100"/>
        <c:noMultiLvlLbl val="0"/>
      </c:catAx>
      <c:valAx>
        <c:axId val="18679638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7956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170DA-103B-C448-93BE-C54AB4046E3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9B9B8-CC8C-814F-A77A-25607A5FA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4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 with new data</a:t>
            </a:r>
          </a:p>
          <a:p>
            <a:r>
              <a:rPr lang="en-US" dirty="0"/>
              <a:t>Notes:</a:t>
            </a:r>
          </a:p>
          <a:p>
            <a:r>
              <a:rPr lang="en-US" dirty="0"/>
              <a:t>- Surface projection from .001 to 2.6 to make data more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9B9B8-CC8C-814F-A77A-25607A5FA6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5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9B9B8-CC8C-814F-A77A-25607A5FA6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9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9B9B8-CC8C-814F-A77A-25607A5FA6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6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9B9B8-CC8C-814F-A77A-25607A5FA6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4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8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2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4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8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2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7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8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2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9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53FFE-D9A2-4CD4-8E5B-97E02CC70C0E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8FC9C-FB8A-45ED-95E9-1EBC8282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7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0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3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30.wdp"/><Relationship Id="rId9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30.wdp"/><Relationship Id="rId9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8.png"/><Relationship Id="rId3" Type="http://schemas.openxmlformats.org/officeDocument/2006/relationships/image" Target="../media/image84.png"/><Relationship Id="rId7" Type="http://schemas.openxmlformats.org/officeDocument/2006/relationships/image" Target="../media/image85.png"/><Relationship Id="rId12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31.png"/><Relationship Id="rId10" Type="http://schemas.openxmlformats.org/officeDocument/2006/relationships/image" Target="../media/image88.png"/><Relationship Id="rId4" Type="http://schemas.openxmlformats.org/officeDocument/2006/relationships/image" Target="../media/image33.png"/><Relationship Id="rId9" Type="http://schemas.openxmlformats.org/officeDocument/2006/relationships/image" Target="../media/image87.png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68.png"/><Relationship Id="rId3" Type="http://schemas.openxmlformats.org/officeDocument/2006/relationships/image" Target="../media/image33.png"/><Relationship Id="rId7" Type="http://schemas.openxmlformats.org/officeDocument/2006/relationships/image" Target="../media/image86.png"/><Relationship Id="rId12" Type="http://schemas.openxmlformats.org/officeDocument/2006/relationships/image" Target="../media/image3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64.png"/><Relationship Id="rId5" Type="http://schemas.openxmlformats.org/officeDocument/2006/relationships/image" Target="../media/image65.png"/><Relationship Id="rId10" Type="http://schemas.openxmlformats.org/officeDocument/2006/relationships/image" Target="../media/image66.png"/><Relationship Id="rId4" Type="http://schemas.openxmlformats.org/officeDocument/2006/relationships/image" Target="../media/image31.png"/><Relationship Id="rId9" Type="http://schemas.openxmlformats.org/officeDocument/2006/relationships/image" Target="../media/image88.pn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85.png"/><Relationship Id="rId18" Type="http://schemas.openxmlformats.org/officeDocument/2006/relationships/image" Target="../media/image88.png"/><Relationship Id="rId3" Type="http://schemas.openxmlformats.org/officeDocument/2006/relationships/image" Target="../media/image33.png"/><Relationship Id="rId7" Type="http://schemas.openxmlformats.org/officeDocument/2006/relationships/image" Target="../media/image93.png"/><Relationship Id="rId12" Type="http://schemas.openxmlformats.org/officeDocument/2006/relationships/image" Target="../media/image65.png"/><Relationship Id="rId17" Type="http://schemas.openxmlformats.org/officeDocument/2006/relationships/image" Target="../media/image98.png"/><Relationship Id="rId2" Type="http://schemas.openxmlformats.org/officeDocument/2006/relationships/image" Target="../media/image8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5" Type="http://schemas.openxmlformats.org/officeDocument/2006/relationships/image" Target="../media/image86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31.png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85.png"/><Relationship Id="rId3" Type="http://schemas.openxmlformats.org/officeDocument/2006/relationships/image" Target="../media/image33.png"/><Relationship Id="rId21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65.png"/><Relationship Id="rId17" Type="http://schemas.openxmlformats.org/officeDocument/2006/relationships/image" Target="../media/image103.png"/><Relationship Id="rId2" Type="http://schemas.openxmlformats.org/officeDocument/2006/relationships/image" Target="../media/image84.png"/><Relationship Id="rId16" Type="http://schemas.openxmlformats.org/officeDocument/2006/relationships/image" Target="../media/image102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24" Type="http://schemas.openxmlformats.org/officeDocument/2006/relationships/image" Target="../media/image88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98.png"/><Relationship Id="rId10" Type="http://schemas.openxmlformats.org/officeDocument/2006/relationships/image" Target="../media/image95.png"/><Relationship Id="rId19" Type="http://schemas.openxmlformats.org/officeDocument/2006/relationships/image" Target="../media/image97.png"/><Relationship Id="rId4" Type="http://schemas.openxmlformats.org/officeDocument/2006/relationships/image" Target="../media/image90.png"/><Relationship Id="rId9" Type="http://schemas.openxmlformats.org/officeDocument/2006/relationships/image" Target="../media/image31.png"/><Relationship Id="rId14" Type="http://schemas.openxmlformats.org/officeDocument/2006/relationships/image" Target="../media/image100.png"/><Relationship Id="rId22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chart" Target="../charts/chart2.xml"/><Relationship Id="rId12" Type="http://schemas.openxmlformats.org/officeDocument/2006/relationships/chart" Target="../charts/chart7.xml"/><Relationship Id="rId17" Type="http://schemas.openxmlformats.org/officeDocument/2006/relationships/image" Target="../media/image13.pn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11" Type="http://schemas.openxmlformats.org/officeDocument/2006/relationships/chart" Target="../charts/chart6.xml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chart" Target="../charts/chart5.xml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chart" Target="../charts/chart4.xml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40.png"/><Relationship Id="rId18" Type="http://schemas.microsoft.com/office/2007/relationships/hdphoto" Target="../media/hdphoto11.wdp"/><Relationship Id="rId26" Type="http://schemas.microsoft.com/office/2007/relationships/hdphoto" Target="../media/hdphoto15.wdp"/><Relationship Id="rId3" Type="http://schemas.openxmlformats.org/officeDocument/2006/relationships/image" Target="../media/image34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microsoft.com/office/2007/relationships/hdphoto" Target="../media/hdphoto8.wdp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microsoft.com/office/2007/relationships/hdphoto" Target="../media/hdphoto10.wdp"/><Relationship Id="rId20" Type="http://schemas.microsoft.com/office/2007/relationships/hdphoto" Target="../media/hdphoto12.wdp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39.png"/><Relationship Id="rId24" Type="http://schemas.microsoft.com/office/2007/relationships/hdphoto" Target="../media/hdphoto14.wdp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28" Type="http://schemas.microsoft.com/office/2007/relationships/hdphoto" Target="../media/hdphoto16.wdp"/><Relationship Id="rId10" Type="http://schemas.microsoft.com/office/2007/relationships/hdphoto" Target="../media/hdphoto7.wdp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microsoft.com/office/2007/relationships/hdphoto" Target="../media/hdphoto9.wdp"/><Relationship Id="rId22" Type="http://schemas.microsoft.com/office/2007/relationships/hdphoto" Target="../media/hdphoto13.wdp"/><Relationship Id="rId27" Type="http://schemas.openxmlformats.org/officeDocument/2006/relationships/image" Target="../media/image47.png"/><Relationship Id="rId30" Type="http://schemas.microsoft.com/office/2007/relationships/hdphoto" Target="../media/hdphoto1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55.png"/><Relationship Id="rId18" Type="http://schemas.microsoft.com/office/2007/relationships/hdphoto" Target="../media/hdphoto23.wdp"/><Relationship Id="rId26" Type="http://schemas.microsoft.com/office/2007/relationships/hdphoto" Target="../media/hdphoto27.wdp"/><Relationship Id="rId3" Type="http://schemas.openxmlformats.org/officeDocument/2006/relationships/image" Target="../media/image49.png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microsoft.com/office/2007/relationships/hdphoto" Target="../media/hdphoto20.wdp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microsoft.com/office/2007/relationships/hdphoto" Target="../media/hdphoto22.wdp"/><Relationship Id="rId20" Type="http://schemas.microsoft.com/office/2007/relationships/hdphoto" Target="../media/hdphoto24.wdp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54.png"/><Relationship Id="rId24" Type="http://schemas.microsoft.com/office/2007/relationships/hdphoto" Target="../media/hdphoto26.wdp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microsoft.com/office/2007/relationships/hdphoto" Target="../media/hdphoto28.wdp"/><Relationship Id="rId10" Type="http://schemas.microsoft.com/office/2007/relationships/hdphoto" Target="../media/hdphoto19.wdp"/><Relationship Id="rId19" Type="http://schemas.openxmlformats.org/officeDocument/2006/relationships/image" Target="../media/image58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microsoft.com/office/2007/relationships/hdphoto" Target="../media/hdphoto21.wdp"/><Relationship Id="rId22" Type="http://schemas.microsoft.com/office/2007/relationships/hdphoto" Target="../media/hdphoto25.wdp"/><Relationship Id="rId27" Type="http://schemas.openxmlformats.org/officeDocument/2006/relationships/image" Target="../media/image62.png"/><Relationship Id="rId30" Type="http://schemas.microsoft.com/office/2007/relationships/hdphoto" Target="../media/hdphoto29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3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Image result for MRI scanner cartoon">
            <a:extLst>
              <a:ext uri="{FF2B5EF4-FFF2-40B4-BE49-F238E27FC236}">
                <a16:creationId xmlns:a16="http://schemas.microsoft.com/office/drawing/2014/main" id="{35451F40-AE16-41A4-8F6D-C9B4AF721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602" y="2297470"/>
            <a:ext cx="1048407" cy="75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BCBF5A5-875A-4113-9BC6-0757D41A740C}"/>
              </a:ext>
            </a:extLst>
          </p:cNvPr>
          <p:cNvSpPr/>
          <p:nvPr/>
        </p:nvSpPr>
        <p:spPr>
          <a:xfrm>
            <a:off x="6177824" y="2218491"/>
            <a:ext cx="1261201" cy="570853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Exercise</a:t>
            </a:r>
          </a:p>
        </p:txBody>
      </p:sp>
      <p:sp>
        <p:nvSpPr>
          <p:cNvPr id="23" name="Arrow: Notched Right 12">
            <a:extLst>
              <a:ext uri="{FF2B5EF4-FFF2-40B4-BE49-F238E27FC236}">
                <a16:creationId xmlns:a16="http://schemas.microsoft.com/office/drawing/2014/main" id="{979A327A-8506-42F5-B512-49A5775CA26F}"/>
              </a:ext>
            </a:extLst>
          </p:cNvPr>
          <p:cNvSpPr/>
          <p:nvPr/>
        </p:nvSpPr>
        <p:spPr>
          <a:xfrm rot="1824582">
            <a:off x="7602983" y="2573706"/>
            <a:ext cx="363442" cy="121229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A8C819-0219-45FB-A80D-04B039836EC6}"/>
              </a:ext>
            </a:extLst>
          </p:cNvPr>
          <p:cNvSpPr/>
          <p:nvPr/>
        </p:nvSpPr>
        <p:spPr>
          <a:xfrm>
            <a:off x="7995332" y="3152443"/>
            <a:ext cx="1270523" cy="45758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fMRI Scans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3D589A-498A-4D7A-A6A8-70E79B3F76AC}"/>
              </a:ext>
            </a:extLst>
          </p:cNvPr>
          <p:cNvSpPr/>
          <p:nvPr/>
        </p:nvSpPr>
        <p:spPr>
          <a:xfrm>
            <a:off x="6120175" y="4085675"/>
            <a:ext cx="1347880" cy="54587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seated Rest</a:t>
            </a:r>
          </a:p>
        </p:txBody>
      </p:sp>
      <p:pic>
        <p:nvPicPr>
          <p:cNvPr id="26" name="Picture 2" descr="Related image">
            <a:extLst>
              <a:ext uri="{FF2B5EF4-FFF2-40B4-BE49-F238E27FC236}">
                <a16:creationId xmlns:a16="http://schemas.microsoft.com/office/drawing/2014/main" id="{2488ABD7-6BA2-492E-AB27-AF884DC0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01" y="1358993"/>
            <a:ext cx="921591" cy="9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lated image">
            <a:extLst>
              <a:ext uri="{FF2B5EF4-FFF2-40B4-BE49-F238E27FC236}">
                <a16:creationId xmlns:a16="http://schemas.microsoft.com/office/drawing/2014/main" id="{37CFE95D-47DF-4837-8861-C888D6BA0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23" t="6505" r="22215" b="4764"/>
          <a:stretch/>
        </p:blipFill>
        <p:spPr bwMode="auto">
          <a:xfrm>
            <a:off x="6590760" y="3295349"/>
            <a:ext cx="513931" cy="83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Notched Right 12">
            <a:extLst>
              <a:ext uri="{FF2B5EF4-FFF2-40B4-BE49-F238E27FC236}">
                <a16:creationId xmlns:a16="http://schemas.microsoft.com/office/drawing/2014/main" id="{979A327A-8506-42F5-B512-49A5775CA26F}"/>
              </a:ext>
            </a:extLst>
          </p:cNvPr>
          <p:cNvSpPr/>
          <p:nvPr/>
        </p:nvSpPr>
        <p:spPr>
          <a:xfrm rot="19780459">
            <a:off x="7619579" y="3778923"/>
            <a:ext cx="326531" cy="120875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CD51D1-84C1-4DF0-BBF1-00E9486A29C0}"/>
              </a:ext>
            </a:extLst>
          </p:cNvPr>
          <p:cNvSpPr txBox="1"/>
          <p:nvPr/>
        </p:nvSpPr>
        <p:spPr>
          <a:xfrm>
            <a:off x="9291431" y="3473006"/>
            <a:ext cx="1759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Computerized Stroop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biLevel thresh="75000"/>
          </a:blip>
          <a:srcRect l="3012" t="1724" b="4104"/>
          <a:stretch/>
        </p:blipFill>
        <p:spPr>
          <a:xfrm>
            <a:off x="9812117" y="2694633"/>
            <a:ext cx="769259" cy="737091"/>
          </a:xfrm>
          <a:prstGeom prst="rect">
            <a:avLst/>
          </a:prstGeom>
        </p:spPr>
      </p:pic>
      <p:sp>
        <p:nvSpPr>
          <p:cNvPr id="31" name="Arrow: Notched Right 12">
            <a:extLst>
              <a:ext uri="{FF2B5EF4-FFF2-40B4-BE49-F238E27FC236}">
                <a16:creationId xmlns:a16="http://schemas.microsoft.com/office/drawing/2014/main" id="{979A327A-8506-42F5-B512-49A5775CA26F}"/>
              </a:ext>
            </a:extLst>
          </p:cNvPr>
          <p:cNvSpPr/>
          <p:nvPr/>
        </p:nvSpPr>
        <p:spPr>
          <a:xfrm flipV="1">
            <a:off x="9354911" y="3126922"/>
            <a:ext cx="384630" cy="153307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B9DB03-0947-4808-BCC5-6CB3F087E9CF}"/>
              </a:ext>
            </a:extLst>
          </p:cNvPr>
          <p:cNvSpPr/>
          <p:nvPr/>
        </p:nvSpPr>
        <p:spPr>
          <a:xfrm>
            <a:off x="6071504" y="5202855"/>
            <a:ext cx="1257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30 minutes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9BB4A1-8811-437C-B774-3022DEBA5EB3}"/>
              </a:ext>
            </a:extLst>
          </p:cNvPr>
          <p:cNvCxnSpPr>
            <a:cxnSpLocks/>
          </p:cNvCxnSpPr>
          <p:nvPr/>
        </p:nvCxnSpPr>
        <p:spPr>
          <a:xfrm>
            <a:off x="6185481" y="5046595"/>
            <a:ext cx="4464830" cy="1889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B8E90A-0DFB-46AB-B6D0-3BE911D63665}"/>
              </a:ext>
            </a:extLst>
          </p:cNvPr>
          <p:cNvCxnSpPr/>
          <p:nvPr/>
        </p:nvCxnSpPr>
        <p:spPr>
          <a:xfrm>
            <a:off x="6175321" y="4842322"/>
            <a:ext cx="0" cy="43757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725DA3B-85AB-4597-B952-DECC9C0E9D51}"/>
              </a:ext>
            </a:extLst>
          </p:cNvPr>
          <p:cNvCxnSpPr/>
          <p:nvPr/>
        </p:nvCxnSpPr>
        <p:spPr>
          <a:xfrm>
            <a:off x="7284965" y="4842322"/>
            <a:ext cx="0" cy="43757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448E6B7-B805-4810-9D07-A74D7FD1998C}"/>
              </a:ext>
            </a:extLst>
          </p:cNvPr>
          <p:cNvCxnSpPr/>
          <p:nvPr/>
        </p:nvCxnSpPr>
        <p:spPr>
          <a:xfrm>
            <a:off x="9879250" y="4842322"/>
            <a:ext cx="0" cy="43757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3E8E047-6C6C-4405-B5A4-97E5D7C53C9F}"/>
              </a:ext>
            </a:extLst>
          </p:cNvPr>
          <p:cNvSpPr/>
          <p:nvPr/>
        </p:nvSpPr>
        <p:spPr>
          <a:xfrm>
            <a:off x="8018680" y="5173827"/>
            <a:ext cx="1257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80 minutes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B09B76D-5037-4BB3-AD98-6B0F95AA12B6}"/>
              </a:ext>
            </a:extLst>
          </p:cNvPr>
          <p:cNvSpPr/>
          <p:nvPr/>
        </p:nvSpPr>
        <p:spPr>
          <a:xfrm>
            <a:off x="9611989" y="5217370"/>
            <a:ext cx="1257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 minutes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533CF1-7B19-478A-8BDD-C392C41DDC17}"/>
              </a:ext>
            </a:extLst>
          </p:cNvPr>
          <p:cNvCxnSpPr/>
          <p:nvPr/>
        </p:nvCxnSpPr>
        <p:spPr>
          <a:xfrm>
            <a:off x="10681382" y="4842322"/>
            <a:ext cx="0" cy="43757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8A9D246-5A7C-4524-8D7D-8A89315CCAA8}"/>
              </a:ext>
            </a:extLst>
          </p:cNvPr>
          <p:cNvCxnSpPr/>
          <p:nvPr/>
        </p:nvCxnSpPr>
        <p:spPr>
          <a:xfrm>
            <a:off x="5750281" y="2551080"/>
            <a:ext cx="0" cy="178153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3A40C8-BE68-4B2A-8452-7F11B079BDA2}"/>
              </a:ext>
            </a:extLst>
          </p:cNvPr>
          <p:cNvCxnSpPr/>
          <p:nvPr/>
        </p:nvCxnSpPr>
        <p:spPr>
          <a:xfrm>
            <a:off x="5719801" y="2561239"/>
            <a:ext cx="3657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5D9ABB-BCB2-43A7-968E-9B31A75E416F}"/>
              </a:ext>
            </a:extLst>
          </p:cNvPr>
          <p:cNvCxnSpPr/>
          <p:nvPr/>
        </p:nvCxnSpPr>
        <p:spPr>
          <a:xfrm>
            <a:off x="5719801" y="4322457"/>
            <a:ext cx="3657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 rot="16200000">
            <a:off x="4350732" y="3238389"/>
            <a:ext cx="24609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defRPr/>
            </a:pPr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(Order Counterbalanced)</a:t>
            </a: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07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9340" t="42945" b="41286"/>
          <a:stretch/>
        </p:blipFill>
        <p:spPr>
          <a:xfrm>
            <a:off x="2247899" y="1727200"/>
            <a:ext cx="1409391" cy="482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67325" y="2171700"/>
            <a:ext cx="3126550" cy="2381967"/>
            <a:chOff x="4532725" y="0"/>
            <a:chExt cx="3126550" cy="238196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l="4180" t="7685" r="29635" b="6617"/>
            <a:stretch/>
          </p:blipFill>
          <p:spPr>
            <a:xfrm>
              <a:off x="4532725" y="0"/>
              <a:ext cx="3126550" cy="238196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0926" t="7685" r="29635" b="14639"/>
            <a:stretch/>
          </p:blipFill>
          <p:spPr>
            <a:xfrm>
              <a:off x="4851399" y="1"/>
              <a:ext cx="2807875" cy="21590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 rot="16200000">
            <a:off x="1270001" y="2933701"/>
            <a:ext cx="124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Accuracy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4274352" y="3009902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Time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410200" y="2184400"/>
            <a:ext cx="3098800" cy="2362200"/>
            <a:chOff x="4546600" y="4495800"/>
            <a:chExt cx="3098800" cy="23622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biLevel thresh="75000"/>
            </a:blip>
            <a:srcRect l="4180" t="8039" r="30222" b="6972"/>
            <a:stretch/>
          </p:blipFill>
          <p:spPr>
            <a:xfrm>
              <a:off x="4546600" y="4495800"/>
              <a:ext cx="3098800" cy="2362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13052" t="8039" r="30222" b="15197"/>
            <a:stretch/>
          </p:blipFill>
          <p:spPr>
            <a:xfrm>
              <a:off x="4965700" y="4495800"/>
              <a:ext cx="2679700" cy="21336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6692900" y="215900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p=0.956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9600" y="215900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p=0.016*</a:t>
            </a:r>
          </a:p>
        </p:txBody>
      </p:sp>
    </p:spTree>
    <p:extLst>
      <p:ext uri="{BB962C8B-B14F-4D97-AF65-F5344CB8AC3E}">
        <p14:creationId xmlns:p14="http://schemas.microsoft.com/office/powerpoint/2010/main" val="68697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45168" t="24412" r="17326" b="15062"/>
          <a:stretch/>
        </p:blipFill>
        <p:spPr>
          <a:xfrm>
            <a:off x="2951841" y="817337"/>
            <a:ext cx="2987514" cy="2239292"/>
          </a:xfrm>
          <a:prstGeom prst="rect">
            <a:avLst/>
          </a:prstGeom>
        </p:spPr>
      </p:pic>
      <p:sp>
        <p:nvSpPr>
          <p:cNvPr id="160" name="TextBox 159"/>
          <p:cNvSpPr txBox="1"/>
          <p:nvPr/>
        </p:nvSpPr>
        <p:spPr>
          <a:xfrm>
            <a:off x="5304707" y="5655599"/>
            <a:ext cx="137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 in Years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 rotWithShape="1">
          <a:blip r:embed="rId3"/>
          <a:srcRect l="8861" t="84960" r="74439" b="7077"/>
          <a:stretch/>
        </p:blipFill>
        <p:spPr>
          <a:xfrm>
            <a:off x="6031080" y="5448443"/>
            <a:ext cx="1296366" cy="306946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 rotWithShape="1">
          <a:blip r:embed="rId3"/>
          <a:srcRect l="8861" t="84960" r="74439" b="7077"/>
          <a:stretch/>
        </p:blipFill>
        <p:spPr>
          <a:xfrm>
            <a:off x="7340565" y="5448443"/>
            <a:ext cx="1296366" cy="306946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 rotWithShape="1">
          <a:blip r:embed="rId3"/>
          <a:srcRect l="8861" t="84960" r="74439" b="7077"/>
          <a:stretch/>
        </p:blipFill>
        <p:spPr>
          <a:xfrm>
            <a:off x="3388845" y="5448443"/>
            <a:ext cx="1296366" cy="306946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3"/>
          <a:srcRect l="8861" t="84960" r="74439" b="7077"/>
          <a:stretch/>
        </p:blipFill>
        <p:spPr>
          <a:xfrm>
            <a:off x="4707105" y="5448443"/>
            <a:ext cx="1296366" cy="3069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81575" t="47073" b="37750"/>
          <a:stretch/>
        </p:blipFill>
        <p:spPr>
          <a:xfrm>
            <a:off x="3186492" y="68828"/>
            <a:ext cx="1079501" cy="560265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>
            <a:off x="2629194" y="82148"/>
            <a:ext cx="18319" cy="5943600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1442334" y="499806"/>
            <a:ext cx="7040880" cy="14372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564239" y="540025"/>
            <a:ext cx="87556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p=0.3044</a:t>
            </a:r>
          </a:p>
        </p:txBody>
      </p:sp>
      <p:sp>
        <p:nvSpPr>
          <p:cNvPr id="148" name="TextBox 147"/>
          <p:cNvSpPr txBox="1"/>
          <p:nvPr/>
        </p:nvSpPr>
        <p:spPr>
          <a:xfrm rot="16200000">
            <a:off x="711129" y="1591082"/>
            <a:ext cx="1659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Cingulate Regions</a:t>
            </a:r>
          </a:p>
        </p:txBody>
      </p:sp>
      <p:sp>
        <p:nvSpPr>
          <p:cNvPr id="149" name="TextBox 148"/>
          <p:cNvSpPr txBox="1"/>
          <p:nvPr/>
        </p:nvSpPr>
        <p:spPr>
          <a:xfrm rot="16200000">
            <a:off x="2049755" y="1703313"/>
            <a:ext cx="1466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General-Dreg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133850" y="526908"/>
            <a:ext cx="122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A00EA"/>
                </a:solidFill>
              </a:rPr>
              <a:t>Mid-Cingulate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656239" y="555483"/>
            <a:ext cx="172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Anterior Cingulate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2585" t="15304" r="48158" b="53026"/>
          <a:stretch/>
        </p:blipFill>
        <p:spPr>
          <a:xfrm>
            <a:off x="1611251" y="1313140"/>
            <a:ext cx="1045884" cy="86853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62" name="TextBox 161"/>
          <p:cNvSpPr txBox="1"/>
          <p:nvPr/>
        </p:nvSpPr>
        <p:spPr>
          <a:xfrm rot="16200000">
            <a:off x="886274" y="4014061"/>
            <a:ext cx="1309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vOTC</a:t>
            </a:r>
            <a:r>
              <a:rPr lang="en-US" sz="1600" dirty="0"/>
              <a:t> Regions</a:t>
            </a:r>
          </a:p>
        </p:txBody>
      </p:sp>
      <p:sp>
        <p:nvSpPr>
          <p:cNvPr id="163" name="TextBox 162"/>
          <p:cNvSpPr txBox="1"/>
          <p:nvPr/>
        </p:nvSpPr>
        <p:spPr>
          <a:xfrm rot="16200000">
            <a:off x="2049755" y="4286916"/>
            <a:ext cx="1466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General-Dreg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412796" y="4014870"/>
            <a:ext cx="105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A00EA"/>
                </a:solidFill>
              </a:rPr>
              <a:t>Lobule VI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056289" y="4005345"/>
            <a:ext cx="93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Crus I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752" t="49958" r="69843" b="14392"/>
          <a:stretch/>
        </p:blipFill>
        <p:spPr>
          <a:xfrm>
            <a:off x="1714755" y="3644900"/>
            <a:ext cx="923851" cy="10795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8732" t="23818" r="58298" b="14622"/>
          <a:stretch/>
        </p:blipFill>
        <p:spPr>
          <a:xfrm>
            <a:off x="5989865" y="788307"/>
            <a:ext cx="2634882" cy="22768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/>
          <a:srcRect l="51278" t="25320" r="17567" b="14246"/>
          <a:stretch/>
        </p:blipFill>
        <p:spPr>
          <a:xfrm>
            <a:off x="3365500" y="3309254"/>
            <a:ext cx="2543976" cy="2219603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 rotWithShape="1">
          <a:blip r:embed="rId8"/>
          <a:srcRect l="9740" t="25321" r="59194" b="13870"/>
          <a:stretch/>
        </p:blipFill>
        <p:spPr>
          <a:xfrm>
            <a:off x="5985329" y="3316513"/>
            <a:ext cx="2576780" cy="2233388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>
            <a:off x="5564239" y="3112681"/>
            <a:ext cx="875561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p=0.7346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3792764" y="3073712"/>
            <a:ext cx="1954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A00EA"/>
                </a:solidFill>
              </a:rPr>
              <a:t>Inferior Temporal Gyrus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750581" y="3073712"/>
            <a:ext cx="172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Fusiform Gyrus</a:t>
            </a:r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 rotWithShape="1">
          <a:blip r:embed="rId9"/>
          <a:srcRect l="45980" t="20825" r="48189" b="12920"/>
          <a:stretch/>
        </p:blipFill>
        <p:spPr>
          <a:xfrm>
            <a:off x="2959099" y="3229966"/>
            <a:ext cx="451757" cy="2293627"/>
          </a:xfrm>
          <a:prstGeom prst="rect">
            <a:avLst/>
          </a:prstGeom>
        </p:spPr>
      </p:pic>
      <p:cxnSp>
        <p:nvCxnSpPr>
          <p:cNvPr id="170" name="Straight Connector 169"/>
          <p:cNvCxnSpPr/>
          <p:nvPr/>
        </p:nvCxnSpPr>
        <p:spPr>
          <a:xfrm flipV="1">
            <a:off x="1483155" y="3078782"/>
            <a:ext cx="7040880" cy="14372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5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3751D43-7EEC-CB4B-8BD1-72C1E52D6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3006" b="19150"/>
          <a:stretch/>
        </p:blipFill>
        <p:spPr>
          <a:xfrm>
            <a:off x="4915369" y="2275682"/>
            <a:ext cx="1288628" cy="9953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7DB47D9-1CE6-0143-8475-5416516FA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124" b="89381" l="4348" r="95135">
                        <a14:foregroundMark x1="28364" y1="80708" x2="31263" y2="89469"/>
                        <a14:foregroundMark x1="22567" y1="87257" x2="22567" y2="87257"/>
                        <a14:foregroundMark x1="22567" y1="87257" x2="14907" y2="83186"/>
                        <a14:foregroundMark x1="13458" y1="86372" x2="16046" y2="85752"/>
                        <a14:foregroundMark x1="26501" y1="82920" x2="26915" y2="87257"/>
                        <a14:foregroundMark x1="8385" y1="46637" x2="4451" y2="46637"/>
                        <a14:foregroundMark x1="25466" y1="34513" x2="51967" y2="22212"/>
                        <a14:foregroundMark x1="51967" y1="22212" x2="76501" y2="37434"/>
                        <a14:foregroundMark x1="76501" y1="37434" x2="76605" y2="37611"/>
                        <a14:foregroundMark x1="95135" y1="41327" x2="92961" y2="44779"/>
                        <a14:foregroundMark x1="83540" y1="84425" x2="71946" y2="87611"/>
                        <a14:foregroundMark x1="83540" y1="86372" x2="83126" y2="87257"/>
                        <a14:foregroundMark x1="85714" y1="83805" x2="85714" y2="83805"/>
                        <a14:foregroundMark x1="84576" y1="87876" x2="87164" y2="84425"/>
                      </a14:backgroundRemoval>
                    </a14:imgEffect>
                  </a14:imgLayer>
                </a14:imgProps>
              </a:ext>
            </a:extLst>
          </a:blip>
          <a:srcRect t="17947" b="9159"/>
          <a:stretch/>
        </p:blipFill>
        <p:spPr>
          <a:xfrm rot="5400000">
            <a:off x="6019894" y="2612831"/>
            <a:ext cx="1348083" cy="114951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5026953" y="3177525"/>
            <a:ext cx="2377440" cy="23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4468" y="2480328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2090" y="3475628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</a:p>
        </p:txBody>
      </p:sp>
      <p:pic>
        <p:nvPicPr>
          <p:cNvPr id="12" name="Picture 6" descr="C:\Users\jpurcel8\AppData\Local\JASP\temp\clipboard\resources\11\_4_t-58551962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r="11357" b="7529"/>
          <a:stretch/>
        </p:blipFill>
        <p:spPr bwMode="auto">
          <a:xfrm>
            <a:off x="7468527" y="2411553"/>
            <a:ext cx="1700873" cy="168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C:\Users\jpurcel8\AppData\Local\JASP\temp\clipboard\resources\11\_8_t-585517676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" r="8886" b="8762"/>
          <a:stretch/>
        </p:blipFill>
        <p:spPr bwMode="auto">
          <a:xfrm>
            <a:off x="7478052" y="4230209"/>
            <a:ext cx="1715781" cy="166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jpurcel8\AppData\Local\JASP\temp\clipboard\resources\11\_11_t-585516247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" r="10162" b="8192"/>
          <a:stretch/>
        </p:blipFill>
        <p:spPr bwMode="auto">
          <a:xfrm>
            <a:off x="5379378" y="4247467"/>
            <a:ext cx="1663932" cy="165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:\Users\jpurcel8\AppData\Local\JASP\temp\clipboard\resources\11\_13_t-585515369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r="8024" b="8192"/>
          <a:stretch/>
        </p:blipFill>
        <p:spPr bwMode="auto">
          <a:xfrm>
            <a:off x="3179851" y="2432295"/>
            <a:ext cx="1721490" cy="165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C:\Users\jpurcel8\AppData\Local\JASP\temp\clipboard\resources\11\_14_t-585514932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" r="10620" b="9154"/>
          <a:stretch/>
        </p:blipFill>
        <p:spPr bwMode="auto">
          <a:xfrm>
            <a:off x="3237001" y="4270409"/>
            <a:ext cx="1631510" cy="16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849528" y="2271802"/>
            <a:ext cx="1011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Left Crus 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33653" y="4078198"/>
            <a:ext cx="11320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Right Crus 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87378" y="4083799"/>
            <a:ext cx="6785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Left VI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41777" y="4086974"/>
            <a:ext cx="15311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Left Hippocampus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7052" y="2294027"/>
            <a:ext cx="85196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Left ACC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1875698" y="4627890"/>
            <a:ext cx="2158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Stroop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Interference Acc. (Exercise-Rest)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94102" y="5875427"/>
            <a:ext cx="2552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General-Dreg (Exercise-Rest)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468527" y="2313077"/>
            <a:ext cx="1763623" cy="17636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468527" y="4109199"/>
            <a:ext cx="1763623" cy="18058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31752" y="4109199"/>
            <a:ext cx="1763623" cy="1805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79851" y="4109199"/>
            <a:ext cx="1763623" cy="1805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70326" y="2313077"/>
            <a:ext cx="1763623" cy="1763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962525" y="2313076"/>
            <a:ext cx="2464727" cy="1763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4768887" y="2724639"/>
            <a:ext cx="785653" cy="18369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 flipH="1">
            <a:off x="4781551" y="2986088"/>
            <a:ext cx="559593" cy="132873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 flipH="1">
            <a:off x="6248400" y="3076575"/>
            <a:ext cx="400050" cy="1095375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</p:cNvCxnSpPr>
          <p:nvPr/>
        </p:nvCxnSpPr>
        <p:spPr>
          <a:xfrm>
            <a:off x="6907315" y="2964281"/>
            <a:ext cx="636485" cy="474244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6798469" y="3474244"/>
            <a:ext cx="926306" cy="84058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5B1358D-8700-5F49-A2DF-A34EB591A914}"/>
              </a:ext>
            </a:extLst>
          </p:cNvPr>
          <p:cNvSpPr/>
          <p:nvPr/>
        </p:nvSpPr>
        <p:spPr>
          <a:xfrm rot="5400000">
            <a:off x="6631577" y="2979006"/>
            <a:ext cx="72869" cy="728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A9BEB7C-2BC7-654D-A024-F08EBD0B7C05}"/>
              </a:ext>
            </a:extLst>
          </p:cNvPr>
          <p:cNvSpPr/>
          <p:nvPr/>
        </p:nvSpPr>
        <p:spPr>
          <a:xfrm rot="5400000">
            <a:off x="6825183" y="2881869"/>
            <a:ext cx="72869" cy="728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52C2137-6E3E-C240-9A04-0B5EAD69A48D}"/>
              </a:ext>
            </a:extLst>
          </p:cNvPr>
          <p:cNvSpPr/>
          <p:nvPr/>
        </p:nvSpPr>
        <p:spPr>
          <a:xfrm rot="5400000">
            <a:off x="6714492" y="3390037"/>
            <a:ext cx="72869" cy="728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3F8F039-404F-0243-AE57-E83A8271AECE}"/>
              </a:ext>
            </a:extLst>
          </p:cNvPr>
          <p:cNvSpPr/>
          <p:nvPr/>
        </p:nvSpPr>
        <p:spPr>
          <a:xfrm rot="5400000">
            <a:off x="5589913" y="2664850"/>
            <a:ext cx="72869" cy="728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D2D1BEE-CAA8-A648-A5B7-835A152E9423}"/>
              </a:ext>
            </a:extLst>
          </p:cNvPr>
          <p:cNvSpPr/>
          <p:nvPr/>
        </p:nvSpPr>
        <p:spPr>
          <a:xfrm rot="5400000">
            <a:off x="5337383" y="2896958"/>
            <a:ext cx="72869" cy="728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7400" y="3479800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p=0.01*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56600" y="546100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p=0.045*</a:t>
            </a:r>
          </a:p>
        </p:txBody>
      </p:sp>
    </p:spTree>
    <p:extLst>
      <p:ext uri="{BB962C8B-B14F-4D97-AF65-F5344CB8AC3E}">
        <p14:creationId xmlns:p14="http://schemas.microsoft.com/office/powerpoint/2010/main" val="362037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Shreya Updated Figure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51D43-7EEC-CB4B-8BD1-72C1E52D6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3006" b="19150"/>
          <a:stretch/>
        </p:blipFill>
        <p:spPr>
          <a:xfrm>
            <a:off x="4915369" y="2275682"/>
            <a:ext cx="1288628" cy="99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DB47D9-1CE6-0143-8475-5416516FA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124" b="89381" l="4348" r="95135">
                        <a14:foregroundMark x1="28364" y1="80708" x2="31263" y2="89469"/>
                        <a14:foregroundMark x1="22567" y1="87257" x2="22567" y2="87257"/>
                        <a14:foregroundMark x1="22567" y1="87257" x2="14907" y2="83186"/>
                        <a14:foregroundMark x1="13458" y1="86372" x2="16046" y2="85752"/>
                        <a14:foregroundMark x1="26501" y1="82920" x2="26915" y2="87257"/>
                        <a14:foregroundMark x1="8385" y1="46637" x2="4451" y2="46637"/>
                        <a14:foregroundMark x1="25466" y1="34513" x2="51967" y2="22212"/>
                        <a14:foregroundMark x1="51967" y1="22212" x2="76501" y2="37434"/>
                        <a14:foregroundMark x1="76501" y1="37434" x2="76605" y2="37611"/>
                        <a14:foregroundMark x1="95135" y1="41327" x2="92961" y2="44779"/>
                        <a14:foregroundMark x1="83540" y1="84425" x2="71946" y2="87611"/>
                        <a14:foregroundMark x1="83540" y1="86372" x2="83126" y2="87257"/>
                        <a14:foregroundMark x1="85714" y1="83805" x2="85714" y2="83805"/>
                        <a14:foregroundMark x1="84576" y1="87876" x2="87164" y2="84425"/>
                      </a14:backgroundRemoval>
                    </a14:imgEffect>
                  </a14:imgLayer>
                </a14:imgProps>
              </a:ext>
            </a:extLst>
          </a:blip>
          <a:srcRect t="17947" b="9159"/>
          <a:stretch/>
        </p:blipFill>
        <p:spPr>
          <a:xfrm rot="5400000">
            <a:off x="6019894" y="2612831"/>
            <a:ext cx="1348083" cy="114951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5026953" y="3177525"/>
            <a:ext cx="2377440" cy="23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64468" y="2480328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2090" y="3475628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</a:p>
        </p:txBody>
      </p:sp>
      <p:pic>
        <p:nvPicPr>
          <p:cNvPr id="8" name="Picture 6" descr="C:\Users\jpurcel8\AppData\Local\JASP\temp\clipboard\resources\11\_4_t-58551962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r="11357" b="7529"/>
          <a:stretch/>
        </p:blipFill>
        <p:spPr bwMode="auto">
          <a:xfrm>
            <a:off x="7468527" y="2411553"/>
            <a:ext cx="1700873" cy="168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C:\Users\jpurcel8\AppData\Local\JASP\temp\clipboard\resources\11\_8_t-585517676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" r="8886" b="8762"/>
          <a:stretch/>
        </p:blipFill>
        <p:spPr bwMode="auto">
          <a:xfrm>
            <a:off x="7478052" y="4230209"/>
            <a:ext cx="1715781" cy="166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jpurcel8\AppData\Local\JASP\temp\clipboard\resources\11\_11_t-585516247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" r="10162" b="8192"/>
          <a:stretch/>
        </p:blipFill>
        <p:spPr bwMode="auto">
          <a:xfrm>
            <a:off x="5379378" y="4247467"/>
            <a:ext cx="1663932" cy="165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C:\Users\jpurcel8\AppData\Local\JASP\temp\clipboard\resources\11\_13_t-585515369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r="8024" b="8192"/>
          <a:stretch/>
        </p:blipFill>
        <p:spPr bwMode="auto">
          <a:xfrm>
            <a:off x="3179851" y="2432295"/>
            <a:ext cx="1721490" cy="165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jpurcel8\AppData\Local\JASP\temp\clipboard\resources\11\_14_t-585514932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" r="10620" b="9154"/>
          <a:stretch/>
        </p:blipFill>
        <p:spPr bwMode="auto">
          <a:xfrm>
            <a:off x="3237001" y="4270409"/>
            <a:ext cx="1631510" cy="16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49528" y="2271802"/>
            <a:ext cx="1011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Left Crus 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3653" y="4078198"/>
            <a:ext cx="11320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Right Crus 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87378" y="4083799"/>
            <a:ext cx="6785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Left VI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41777" y="4086974"/>
            <a:ext cx="15311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Left Hippocampus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37052" y="2294027"/>
            <a:ext cx="85196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Left ACC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1875698" y="4627890"/>
            <a:ext cx="2158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Stroop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Interference Acc. (Exercise-Rest)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94102" y="5875427"/>
            <a:ext cx="2552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General-Dreg (Exercise-Rest)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68527" y="2313077"/>
            <a:ext cx="1763623" cy="17636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68527" y="4109199"/>
            <a:ext cx="1763623" cy="18058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31752" y="4109199"/>
            <a:ext cx="1763623" cy="1805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79851" y="4109199"/>
            <a:ext cx="1763623" cy="1805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170326" y="2313077"/>
            <a:ext cx="1763623" cy="1763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2525" y="2313076"/>
            <a:ext cx="2464727" cy="1763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4768887" y="2724639"/>
            <a:ext cx="785653" cy="18369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4781551" y="2986088"/>
            <a:ext cx="559593" cy="132873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6248400" y="3076575"/>
            <a:ext cx="400050" cy="1095375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6907315" y="2964281"/>
            <a:ext cx="636485" cy="474244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6798469" y="3474244"/>
            <a:ext cx="926306" cy="84058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5B1358D-8700-5F49-A2DF-A34EB591A914}"/>
              </a:ext>
            </a:extLst>
          </p:cNvPr>
          <p:cNvSpPr/>
          <p:nvPr/>
        </p:nvSpPr>
        <p:spPr>
          <a:xfrm rot="5400000">
            <a:off x="6631577" y="2979006"/>
            <a:ext cx="72869" cy="728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A9BEB7C-2BC7-654D-A024-F08EBD0B7C05}"/>
              </a:ext>
            </a:extLst>
          </p:cNvPr>
          <p:cNvSpPr/>
          <p:nvPr/>
        </p:nvSpPr>
        <p:spPr>
          <a:xfrm rot="5400000">
            <a:off x="6825183" y="2881869"/>
            <a:ext cx="72869" cy="728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52C2137-6E3E-C240-9A04-0B5EAD69A48D}"/>
              </a:ext>
            </a:extLst>
          </p:cNvPr>
          <p:cNvSpPr/>
          <p:nvPr/>
        </p:nvSpPr>
        <p:spPr>
          <a:xfrm rot="5400000">
            <a:off x="6714492" y="3390037"/>
            <a:ext cx="72869" cy="728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F8F039-404F-0243-AE57-E83A8271AECE}"/>
              </a:ext>
            </a:extLst>
          </p:cNvPr>
          <p:cNvSpPr/>
          <p:nvPr/>
        </p:nvSpPr>
        <p:spPr>
          <a:xfrm rot="5400000">
            <a:off x="5589913" y="2664850"/>
            <a:ext cx="72869" cy="728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D2D1BEE-CAA8-A648-A5B7-835A152E9423}"/>
              </a:ext>
            </a:extLst>
          </p:cNvPr>
          <p:cNvSpPr/>
          <p:nvPr/>
        </p:nvSpPr>
        <p:spPr>
          <a:xfrm rot="5400000">
            <a:off x="5337383" y="2896958"/>
            <a:ext cx="72869" cy="728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7400" y="3479800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p=0.01*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56600" y="546100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p=0.045*</a:t>
            </a:r>
          </a:p>
        </p:txBody>
      </p:sp>
    </p:spTree>
    <p:extLst>
      <p:ext uri="{BB962C8B-B14F-4D97-AF65-F5344CB8AC3E}">
        <p14:creationId xmlns:p14="http://schemas.microsoft.com/office/powerpoint/2010/main" val="4184020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8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627" t="21178" r="15553" b="12961"/>
          <a:stretch/>
        </p:blipFill>
        <p:spPr>
          <a:xfrm>
            <a:off x="2297734" y="1230552"/>
            <a:ext cx="3035725" cy="2365698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0" y="3843362"/>
            <a:ext cx="1542079" cy="23806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81575" t="47073" b="37750"/>
          <a:stretch/>
        </p:blipFill>
        <p:spPr>
          <a:xfrm>
            <a:off x="2576892" y="386729"/>
            <a:ext cx="1079501" cy="56026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053421" y="802658"/>
            <a:ext cx="1536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Hippocampus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75150" y="6305546"/>
            <a:ext cx="137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Age in Years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76943" y="802658"/>
            <a:ext cx="93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EA00EA"/>
                </a:solidFill>
              </a:rPr>
              <a:t>PHC</a:t>
            </a:r>
            <a:r>
              <a:rPr lang="en-US" sz="1400" dirty="0">
                <a:solidFill>
                  <a:srgbClr val="EA00EA"/>
                </a:solidFill>
              </a:rPr>
              <a:t>/</a:t>
            </a:r>
            <a:r>
              <a:rPr lang="en-US" sz="1400" dirty="0" err="1">
                <a:solidFill>
                  <a:srgbClr val="EA00EA"/>
                </a:solidFill>
              </a:rPr>
              <a:t>EHC</a:t>
            </a:r>
            <a:endParaRPr lang="en-US" sz="1400" dirty="0">
              <a:solidFill>
                <a:srgbClr val="EA00EA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3625" y="999960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69558" y="999960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69927" t="21128" r="12857" b="50580"/>
          <a:stretch/>
        </p:blipFill>
        <p:spPr>
          <a:xfrm>
            <a:off x="1073956" y="1318072"/>
            <a:ext cx="990020" cy="8215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960" t="53627" r="49707" b="14744"/>
          <a:stretch/>
        </p:blipFill>
        <p:spPr>
          <a:xfrm>
            <a:off x="1117600" y="4053285"/>
            <a:ext cx="975452" cy="11684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/>
          <a:srcRect l="40399" t="45027" b="40883"/>
          <a:stretch/>
        </p:blipFill>
        <p:spPr>
          <a:xfrm>
            <a:off x="7931796" y="425384"/>
            <a:ext cx="1033007" cy="5143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735679" y="999960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68966" y="999960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0719" y="1227624"/>
            <a:ext cx="1574424" cy="238619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2493" y="1226916"/>
            <a:ext cx="1559295" cy="2379974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6445" y="3822106"/>
            <a:ext cx="1617209" cy="2373721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 rot="16200000">
            <a:off x="-107226" y="2134891"/>
            <a:ext cx="2191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Hippocampal Formation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69008" y="4683057"/>
            <a:ext cx="1839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Cerebellum Regions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456484" y="4810676"/>
            <a:ext cx="1466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General-Dreg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1456484" y="2005715"/>
            <a:ext cx="1466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General-Dreg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35155" y="787200"/>
            <a:ext cx="9653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/>
              <a:t>p=0.0295*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1"/>
          <a:srcRect l="8738" t="21448" r="58471" b="13031"/>
          <a:stretch/>
        </p:blipFill>
        <p:spPr>
          <a:xfrm>
            <a:off x="5294934" y="1242127"/>
            <a:ext cx="2595881" cy="2354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2"/>
          <a:srcRect l="3506" t="21415" r="57691" b="7480"/>
          <a:stretch/>
        </p:blipFill>
        <p:spPr>
          <a:xfrm>
            <a:off x="2316479" y="3904374"/>
            <a:ext cx="3003855" cy="2463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3"/>
          <a:srcRect l="50812" t="20825" r="15222" b="8004"/>
          <a:stretch/>
        </p:blipFill>
        <p:spPr>
          <a:xfrm>
            <a:off x="5292395" y="3891674"/>
            <a:ext cx="2628900" cy="2463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4"/>
          <a:srcRect l="8861" t="84960" r="74439" b="7077"/>
          <a:stretch/>
        </p:blipFill>
        <p:spPr>
          <a:xfrm>
            <a:off x="2742234" y="6106554"/>
            <a:ext cx="1296366" cy="30694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4"/>
          <a:srcRect l="8861" t="84960" r="74439" b="7077"/>
          <a:stretch/>
        </p:blipFill>
        <p:spPr>
          <a:xfrm>
            <a:off x="4065574" y="6106554"/>
            <a:ext cx="1296366" cy="30694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14"/>
          <a:srcRect l="8861" t="84960" r="74439" b="7077"/>
          <a:stretch/>
        </p:blipFill>
        <p:spPr>
          <a:xfrm>
            <a:off x="5335574" y="6106554"/>
            <a:ext cx="1296366" cy="30694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14"/>
          <a:srcRect l="8861" t="84960" r="74439" b="7077"/>
          <a:stretch/>
        </p:blipFill>
        <p:spPr>
          <a:xfrm>
            <a:off x="6653834" y="6106554"/>
            <a:ext cx="1296366" cy="306946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V="1">
            <a:off x="870834" y="3637107"/>
            <a:ext cx="10241280" cy="14372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9830514" y="999960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3044" y="999960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361815" y="999960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890173" y="999960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873841" y="802658"/>
            <a:ext cx="1536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Hippocampus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8480942" y="802658"/>
            <a:ext cx="93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EA00EA"/>
                </a:solidFill>
              </a:rPr>
              <a:t>PHC</a:t>
            </a:r>
            <a:r>
              <a:rPr lang="en-US" sz="1400" dirty="0">
                <a:solidFill>
                  <a:srgbClr val="EA00EA"/>
                </a:solidFill>
              </a:rPr>
              <a:t>/</a:t>
            </a:r>
            <a:r>
              <a:rPr lang="en-US" sz="1400" dirty="0" err="1">
                <a:solidFill>
                  <a:srgbClr val="EA00EA"/>
                </a:solidFill>
              </a:rPr>
              <a:t>EHC</a:t>
            </a:r>
            <a:endParaRPr lang="en-US" sz="1400" dirty="0">
              <a:solidFill>
                <a:srgbClr val="EA00EA"/>
              </a:solidFill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7928362" y="368300"/>
            <a:ext cx="18319" cy="6049949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073662" y="381000"/>
            <a:ext cx="18319" cy="6049949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870834" y="817707"/>
            <a:ext cx="10241280" cy="14372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909755" y="3632000"/>
            <a:ext cx="9653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/>
              <a:t>p=0.0512*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434421" y="3609358"/>
            <a:ext cx="372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VI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665843" y="3609358"/>
            <a:ext cx="93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A00EA"/>
                </a:solidFill>
              </a:rPr>
              <a:t>Crus I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0331041" y="3609358"/>
            <a:ext cx="451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VI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671442" y="3609358"/>
            <a:ext cx="93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A00EA"/>
                </a:solidFill>
              </a:rPr>
              <a:t>Crus I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674100" y="6191246"/>
            <a:ext cx="2159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Raw General-Dreg Values</a:t>
            </a:r>
          </a:p>
        </p:txBody>
      </p:sp>
    </p:spTree>
    <p:extLst>
      <p:ext uri="{BB962C8B-B14F-4D97-AF65-F5344CB8AC3E}">
        <p14:creationId xmlns:p14="http://schemas.microsoft.com/office/powerpoint/2010/main" val="403910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597" y="3874382"/>
            <a:ext cx="1542079" cy="2427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1575" t="47073" b="37750"/>
          <a:stretch/>
        </p:blipFill>
        <p:spPr>
          <a:xfrm>
            <a:off x="3397249" y="60126"/>
            <a:ext cx="1079501" cy="56026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313446" y="911002"/>
            <a:ext cx="1536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Hippocampus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76396" y="6613153"/>
            <a:ext cx="137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Age in Years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79843" y="911002"/>
            <a:ext cx="3032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EA00EA"/>
                </a:solidFill>
              </a:rPr>
              <a:t>Parahippocampal</a:t>
            </a:r>
            <a:r>
              <a:rPr lang="en-US" sz="1400" dirty="0">
                <a:solidFill>
                  <a:srgbClr val="EA00EA"/>
                </a:solidFill>
              </a:rPr>
              <a:t>/Entorhinal Cortex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13835" y="452314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67170" y="452314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16779" y="6613723"/>
            <a:ext cx="137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Age in Years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69927" t="21128" r="12857" b="50580"/>
          <a:stretch/>
        </p:blipFill>
        <p:spPr>
          <a:xfrm>
            <a:off x="617721" y="1588411"/>
            <a:ext cx="990020" cy="8215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960" t="53627" r="49707" b="14744"/>
          <a:stretch/>
        </p:blipFill>
        <p:spPr>
          <a:xfrm>
            <a:off x="668714" y="4851400"/>
            <a:ext cx="975452" cy="11684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/>
          <a:srcRect l="40399" t="45027" b="40883"/>
          <a:stretch/>
        </p:blipFill>
        <p:spPr>
          <a:xfrm>
            <a:off x="5602743" y="106041"/>
            <a:ext cx="1033007" cy="5143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655460" y="452314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8520" y="452314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2182495" y="947416"/>
            <a:ext cx="3054096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086" y="1136907"/>
            <a:ext cx="1627130" cy="249642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660" y="1136486"/>
            <a:ext cx="1601967" cy="248991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0782" y="3912262"/>
            <a:ext cx="1661466" cy="2420127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7792235" y="452314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145570" y="452314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112" name="TextBox 111"/>
          <p:cNvSpPr txBox="1"/>
          <p:nvPr/>
        </p:nvSpPr>
        <p:spPr>
          <a:xfrm rot="16200000">
            <a:off x="-719559" y="1610395"/>
            <a:ext cx="2191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Hippocampal Formation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-169464" y="5269905"/>
            <a:ext cx="11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Cerebellum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982708" y="5305345"/>
            <a:ext cx="1466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General-Dreg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982708" y="1747436"/>
            <a:ext cx="1466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General-Dreg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3900" y="3295914"/>
            <a:ext cx="96532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p=0.016*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3958" y="4296320"/>
            <a:ext cx="96532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p=0.005*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6981" y="6245495"/>
            <a:ext cx="9295238" cy="4323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/>
          <a:srcRect l="45627" t="20619" r="15553" b="7985"/>
          <a:stretch/>
        </p:blipFill>
        <p:spPr>
          <a:xfrm>
            <a:off x="1879599" y="1229991"/>
            <a:ext cx="3035725" cy="256450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/>
          <a:srcRect l="8738" t="20921" r="58471" b="6822"/>
          <a:stretch/>
        </p:blipFill>
        <p:spPr>
          <a:xfrm>
            <a:off x="4902199" y="1242691"/>
            <a:ext cx="2595881" cy="2596167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867746" y="911002"/>
            <a:ext cx="1536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Hippocampus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521543" y="911002"/>
            <a:ext cx="3032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EA00EA"/>
                </a:solidFill>
              </a:rPr>
              <a:t>Parahippocampal</a:t>
            </a:r>
            <a:r>
              <a:rPr lang="en-US" sz="1400" dirty="0">
                <a:solidFill>
                  <a:srgbClr val="EA00EA"/>
                </a:solidFill>
              </a:rPr>
              <a:t>/Entorhinal Cortex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/>
          <a:srcRect l="8861" t="84960" r="74439" b="7077"/>
          <a:stretch/>
        </p:blipFill>
        <p:spPr>
          <a:xfrm>
            <a:off x="2336800" y="3536311"/>
            <a:ext cx="127508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719" y="6402719"/>
            <a:ext cx="7759110" cy="355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/>
          <a:srcRect l="3198" t="21415" r="57691" b="7480"/>
          <a:stretch/>
        </p:blipFill>
        <p:spPr>
          <a:xfrm>
            <a:off x="1874520" y="3993511"/>
            <a:ext cx="3027680" cy="2463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3"/>
          <a:srcRect l="50812" t="20825" r="15222" b="8004"/>
          <a:stretch/>
        </p:blipFill>
        <p:spPr>
          <a:xfrm>
            <a:off x="4899660" y="3980811"/>
            <a:ext cx="2628900" cy="2463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12"/>
          <a:srcRect l="8861" t="84960" r="74439" b="7077"/>
          <a:stretch/>
        </p:blipFill>
        <p:spPr>
          <a:xfrm>
            <a:off x="3647440" y="3536311"/>
            <a:ext cx="1275080" cy="3429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2"/>
          <a:srcRect l="8861" t="84960" r="74439" b="7077"/>
          <a:stretch/>
        </p:blipFill>
        <p:spPr>
          <a:xfrm>
            <a:off x="4942840" y="3536311"/>
            <a:ext cx="1275080" cy="3429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2"/>
          <a:srcRect l="8861" t="84960" r="74439" b="7077"/>
          <a:stretch/>
        </p:blipFill>
        <p:spPr>
          <a:xfrm>
            <a:off x="6261100" y="3536311"/>
            <a:ext cx="1275080" cy="3429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2"/>
          <a:srcRect l="8861" t="84960" r="74439" b="7077"/>
          <a:stretch/>
        </p:blipFill>
        <p:spPr>
          <a:xfrm>
            <a:off x="2336800" y="6195691"/>
            <a:ext cx="1275080" cy="3429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2"/>
          <a:srcRect l="8861" t="84960" r="74439" b="7077"/>
          <a:stretch/>
        </p:blipFill>
        <p:spPr>
          <a:xfrm>
            <a:off x="3647440" y="6195691"/>
            <a:ext cx="1275080" cy="3429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12"/>
          <a:srcRect l="8861" t="84960" r="74439" b="7077"/>
          <a:stretch/>
        </p:blipFill>
        <p:spPr>
          <a:xfrm>
            <a:off x="4942840" y="6195691"/>
            <a:ext cx="1275080" cy="3429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12"/>
          <a:srcRect l="8861" t="84960" r="74439" b="7077"/>
          <a:stretch/>
        </p:blipFill>
        <p:spPr>
          <a:xfrm>
            <a:off x="6261100" y="6195691"/>
            <a:ext cx="1275080" cy="342900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V="1">
            <a:off x="376499" y="3890766"/>
            <a:ext cx="11612880" cy="12700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9589405" y="3571049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221935" y="3559474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069906" y="3587851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598264" y="3576276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57067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t="4317" r="4664"/>
          <a:stretch/>
        </p:blipFill>
        <p:spPr>
          <a:xfrm>
            <a:off x="490762" y="2686049"/>
            <a:ext cx="2109820" cy="1811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t="4317" r="4664"/>
          <a:stretch/>
        </p:blipFill>
        <p:spPr>
          <a:xfrm>
            <a:off x="5035131" y="2727239"/>
            <a:ext cx="2109820" cy="181171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07000" y="3327400"/>
            <a:ext cx="1803400" cy="5715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308600" y="3488212"/>
            <a:ext cx="1840985" cy="3344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7144" t="46722" b="40894"/>
          <a:stretch/>
        </p:blipFill>
        <p:spPr>
          <a:xfrm>
            <a:off x="1775251" y="2595952"/>
            <a:ext cx="895747" cy="54369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367478" y="2806017"/>
            <a:ext cx="347472" cy="171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377089" y="3020888"/>
            <a:ext cx="3429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09891" y="4531452"/>
            <a:ext cx="223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60               70             80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/>
          <a:srcRect t="4317" r="4664"/>
          <a:stretch/>
        </p:blipFill>
        <p:spPr>
          <a:xfrm>
            <a:off x="2749817" y="2731357"/>
            <a:ext cx="2109820" cy="181171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878437" y="3392447"/>
            <a:ext cx="1879600" cy="8890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928551" y="3005607"/>
            <a:ext cx="1877541" cy="86977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24577" y="4535570"/>
            <a:ext cx="223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60               70             80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664691" y="3801590"/>
            <a:ext cx="1940010" cy="2471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64691" y="3395534"/>
            <a:ext cx="1927654" cy="1235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-810197" y="3324608"/>
            <a:ext cx="223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Neural Differentiation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5522" y="4490262"/>
            <a:ext cx="223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60               70             80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87944" y="4687970"/>
            <a:ext cx="185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 in Years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t="4317" r="4664"/>
          <a:stretch/>
        </p:blipFill>
        <p:spPr>
          <a:xfrm>
            <a:off x="7321131" y="2708189"/>
            <a:ext cx="2109820" cy="1811713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7449751" y="3257380"/>
            <a:ext cx="1879600" cy="8890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475151" y="3181180"/>
            <a:ext cx="2017584" cy="2128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rved Up Arrow 64"/>
          <p:cNvSpPr/>
          <p:nvPr/>
        </p:nvSpPr>
        <p:spPr>
          <a:xfrm rot="16922287">
            <a:off x="9265651" y="3582916"/>
            <a:ext cx="775550" cy="281949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395891" y="4512402"/>
            <a:ext cx="223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60               70             80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3200" y="2336800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527300" y="233680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00600" y="233680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061200" y="2336800"/>
            <a:ext cx="37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</a:t>
            </a:r>
          </a:p>
        </p:txBody>
      </p:sp>
    </p:spTree>
    <p:extLst>
      <p:ext uri="{BB962C8B-B14F-4D97-AF65-F5344CB8AC3E}">
        <p14:creationId xmlns:p14="http://schemas.microsoft.com/office/powerpoint/2010/main" val="294142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/>
          <p:cNvCxnSpPr/>
          <p:nvPr/>
        </p:nvCxnSpPr>
        <p:spPr>
          <a:xfrm flipV="1">
            <a:off x="-139700" y="1955800"/>
            <a:ext cx="11887200" cy="127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-127000" y="4292600"/>
            <a:ext cx="11887200" cy="127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546" y="4437888"/>
            <a:ext cx="1338634" cy="2107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21" t="12804" r="19042" b="10721"/>
          <a:stretch/>
        </p:blipFill>
        <p:spPr>
          <a:xfrm>
            <a:off x="6900182" y="-99048"/>
            <a:ext cx="3384247" cy="2058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81" t="13950" r="18092" b="10923"/>
          <a:stretch/>
        </p:blipFill>
        <p:spPr>
          <a:xfrm>
            <a:off x="1847848" y="-76200"/>
            <a:ext cx="3450905" cy="2022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496" t="13700" r="18768" b="11126"/>
          <a:stretch/>
        </p:blipFill>
        <p:spPr>
          <a:xfrm>
            <a:off x="1853448" y="2222730"/>
            <a:ext cx="3417052" cy="2023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3750" t="13695" r="18926" b="10894"/>
          <a:stretch/>
        </p:blipFill>
        <p:spPr>
          <a:xfrm>
            <a:off x="6996396" y="2228333"/>
            <a:ext cx="3304068" cy="20302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3490" t="13741" r="18362" b="5316"/>
          <a:stretch/>
        </p:blipFill>
        <p:spPr>
          <a:xfrm>
            <a:off x="1853662" y="4518895"/>
            <a:ext cx="3439063" cy="21791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l="3495" t="13508" r="19180" b="5876"/>
          <a:stretch/>
        </p:blipFill>
        <p:spPr>
          <a:xfrm>
            <a:off x="6931182" y="4507613"/>
            <a:ext cx="3366342" cy="21703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1575" t="47073" b="37750"/>
          <a:stretch/>
        </p:blipFill>
        <p:spPr>
          <a:xfrm>
            <a:off x="3397249" y="-1055565"/>
            <a:ext cx="1079501" cy="56026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145546" y="-412170"/>
            <a:ext cx="1536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Hippocampus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45503" y="1924620"/>
            <a:ext cx="1975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A00EA"/>
                </a:solidFill>
              </a:rPr>
              <a:t>Anterior Cingulate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9793" y="4252685"/>
            <a:ext cx="1984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Cerebellum: Crus 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76396" y="6600453"/>
            <a:ext cx="137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Age in Years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931908" y="2930445"/>
            <a:ext cx="1466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General-Dreg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84643" y="-412170"/>
            <a:ext cx="3032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EA00EA"/>
                </a:solidFill>
              </a:rPr>
              <a:t>Parahippocampal</a:t>
            </a:r>
            <a:r>
              <a:rPr lang="en-US" sz="1400" dirty="0">
                <a:solidFill>
                  <a:srgbClr val="EA00EA"/>
                </a:solidFill>
              </a:rPr>
              <a:t>/Entorhinal Cortex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23200" y="1950947"/>
            <a:ext cx="249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Inferior Temporal Gyrus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9017" y="4240892"/>
            <a:ext cx="1638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A00EA"/>
                </a:solidFill>
              </a:rPr>
              <a:t>Cerebellum: VI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13835" y="-688777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67170" y="-688777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16779" y="6601023"/>
            <a:ext cx="137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Age in Years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69927" t="21128" r="12857" b="50580"/>
          <a:stretch/>
        </p:blipFill>
        <p:spPr>
          <a:xfrm>
            <a:off x="324850" y="396422"/>
            <a:ext cx="1129299" cy="93707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9377" t="53917" r="46337" b="13003"/>
          <a:stretch/>
        </p:blipFill>
        <p:spPr>
          <a:xfrm>
            <a:off x="323850" y="2959004"/>
            <a:ext cx="1054100" cy="123248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8750" b="55896"/>
          <a:stretch/>
        </p:blipFill>
        <p:spPr>
          <a:xfrm>
            <a:off x="144429" y="2139658"/>
            <a:ext cx="1233521" cy="101270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960" t="53627" r="49707" b="14744"/>
          <a:stretch/>
        </p:blipFill>
        <p:spPr>
          <a:xfrm>
            <a:off x="204796" y="4610007"/>
            <a:ext cx="1173154" cy="140520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3"/>
          <a:srcRect l="40399" t="45027" b="40883"/>
          <a:stretch/>
        </p:blipFill>
        <p:spPr>
          <a:xfrm>
            <a:off x="5602743" y="-1009650"/>
            <a:ext cx="1033007" cy="5143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655460" y="-688777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8520" y="-688777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2182495" y="-117475"/>
            <a:ext cx="3054096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2368" y="2152650"/>
            <a:ext cx="1287832" cy="2113110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 flipV="1">
            <a:off x="2182495" y="2181225"/>
            <a:ext cx="3054096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2182495" y="4513262"/>
            <a:ext cx="3054096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0534" y="-152400"/>
            <a:ext cx="1382366" cy="21209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99213" y="-177800"/>
            <a:ext cx="1360988" cy="211536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45697" y="2164588"/>
            <a:ext cx="1320854" cy="211361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87780" y="4446855"/>
            <a:ext cx="1442270" cy="2100841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H="1" flipV="1">
            <a:off x="7211695" y="2200275"/>
            <a:ext cx="3054096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511300" y="-414820"/>
            <a:ext cx="5238750" cy="731092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788150" y="-414820"/>
            <a:ext cx="4972050" cy="73109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14300" y="-419100"/>
            <a:ext cx="1358900" cy="7327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 flipV="1">
            <a:off x="7225394" y="-129462"/>
            <a:ext cx="3054096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792235" y="-688777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145570" y="-688777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633860" y="-688777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1069620" y="-688777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101" name="TextBox 100"/>
          <p:cNvSpPr txBox="1"/>
          <p:nvPr/>
        </p:nvSpPr>
        <p:spPr>
          <a:xfrm rot="16200000">
            <a:off x="-356697" y="2907704"/>
            <a:ext cx="729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Cortex</a:t>
            </a:r>
          </a:p>
        </p:txBody>
      </p:sp>
      <p:cxnSp>
        <p:nvCxnSpPr>
          <p:cNvPr id="111" name="Straight Connector 110"/>
          <p:cNvCxnSpPr/>
          <p:nvPr/>
        </p:nvCxnSpPr>
        <p:spPr>
          <a:xfrm flipH="1" flipV="1">
            <a:off x="7237095" y="4487862"/>
            <a:ext cx="3054096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 rot="16200000">
            <a:off x="-1113259" y="545504"/>
            <a:ext cx="2191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Hippocampal Formation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-563164" y="5269905"/>
            <a:ext cx="11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Cerebellum</a:t>
            </a:r>
          </a:p>
        </p:txBody>
      </p:sp>
    </p:spTree>
    <p:extLst>
      <p:ext uri="{BB962C8B-B14F-4D97-AF65-F5344CB8AC3E}">
        <p14:creationId xmlns:p14="http://schemas.microsoft.com/office/powerpoint/2010/main" val="915318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246" y="4387088"/>
            <a:ext cx="1338634" cy="2107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21" t="12804" r="19042" b="10721"/>
          <a:stretch/>
        </p:blipFill>
        <p:spPr>
          <a:xfrm>
            <a:off x="7160532" y="192226"/>
            <a:ext cx="3384247" cy="2097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81" t="13950" r="18092" b="10923"/>
          <a:stretch/>
        </p:blipFill>
        <p:spPr>
          <a:xfrm>
            <a:off x="336548" y="215760"/>
            <a:ext cx="3450905" cy="2060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496" t="13700" r="18768" b="11126"/>
          <a:stretch/>
        </p:blipFill>
        <p:spPr>
          <a:xfrm>
            <a:off x="342148" y="2305116"/>
            <a:ext cx="3417052" cy="2062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3750" t="13695" r="18926" b="10894"/>
          <a:stretch/>
        </p:blipFill>
        <p:spPr>
          <a:xfrm>
            <a:off x="7256746" y="2310598"/>
            <a:ext cx="3304068" cy="20686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3490" t="13741" r="18362" b="5316"/>
          <a:stretch/>
        </p:blipFill>
        <p:spPr>
          <a:xfrm>
            <a:off x="342362" y="4414195"/>
            <a:ext cx="3439063" cy="2220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l="3495" t="13508" r="19180" b="5876"/>
          <a:stretch/>
        </p:blipFill>
        <p:spPr>
          <a:xfrm>
            <a:off x="7191532" y="4390379"/>
            <a:ext cx="3366342" cy="2211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1575" t="47073" b="37750"/>
          <a:stretch/>
        </p:blipFill>
        <p:spPr>
          <a:xfrm>
            <a:off x="5129892" y="-280133"/>
            <a:ext cx="1079501" cy="56026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55218" y="-153889"/>
            <a:ext cx="1536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Hippocampus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2390097" y="2024722"/>
            <a:ext cx="1975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Anterior Cingulate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47493" y="6100535"/>
            <a:ext cx="1984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Cerebellum: Crus 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65096" y="6549653"/>
            <a:ext cx="137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Age in Years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-579392" y="3051095"/>
            <a:ext cx="1466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General-Dreg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90221" y="-307777"/>
            <a:ext cx="3032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Parahippocampal</a:t>
            </a:r>
            <a:r>
              <a:rPr lang="en-US" sz="1400" dirty="0"/>
              <a:t>/Entorhinal Cortex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73800" y="2736849"/>
            <a:ext cx="249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Inferior Temporal Gyrus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82267" y="4399642"/>
            <a:ext cx="1638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Cerebellum: VI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81885" y="-61644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86020" y="-61644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77129" y="6550223"/>
            <a:ext cx="137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Age in Years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69927" t="21128" r="12857" b="50580"/>
          <a:stretch/>
        </p:blipFill>
        <p:spPr>
          <a:xfrm>
            <a:off x="-1155698" y="599622"/>
            <a:ext cx="1435098" cy="119082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9377" t="53917" r="46337" b="13003"/>
          <a:stretch/>
        </p:blipFill>
        <p:spPr>
          <a:xfrm>
            <a:off x="-894443" y="2889154"/>
            <a:ext cx="1054100" cy="123248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8750" b="55896"/>
          <a:stretch/>
        </p:blipFill>
        <p:spPr>
          <a:xfrm>
            <a:off x="-1832883" y="2393658"/>
            <a:ext cx="1233521" cy="101270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960" t="53627" r="49707" b="14744"/>
          <a:stretch/>
        </p:blipFill>
        <p:spPr>
          <a:xfrm>
            <a:off x="5684846" y="4578257"/>
            <a:ext cx="1267498" cy="15182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3"/>
          <a:srcRect l="3623" t="6082" r="69471" b="9837"/>
          <a:stretch/>
        </p:blipFill>
        <p:spPr>
          <a:xfrm>
            <a:off x="12839700" y="6375400"/>
            <a:ext cx="965200" cy="19304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4"/>
          <a:srcRect l="3358" t="5962" r="74339" b="11063"/>
          <a:stretch/>
        </p:blipFill>
        <p:spPr>
          <a:xfrm>
            <a:off x="-1219201" y="6835320"/>
            <a:ext cx="800101" cy="1905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5"/>
          <a:srcRect l="3763" t="5913" r="75704" b="10560"/>
          <a:stretch/>
        </p:blipFill>
        <p:spPr>
          <a:xfrm>
            <a:off x="10121900" y="6858000"/>
            <a:ext cx="736600" cy="19177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6"/>
          <a:srcRect l="3826" t="5556" r="75995" b="10364"/>
          <a:stretch/>
        </p:blipFill>
        <p:spPr>
          <a:xfrm>
            <a:off x="-1282518" y="6047739"/>
            <a:ext cx="723900" cy="19304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7"/>
          <a:srcRect l="3697" t="6024" r="69486" b="10172"/>
          <a:stretch/>
        </p:blipFill>
        <p:spPr>
          <a:xfrm>
            <a:off x="6899274" y="6556374"/>
            <a:ext cx="962025" cy="192405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3"/>
          <a:srcRect l="62976" t="5528" r="17199" b="10390"/>
          <a:stretch/>
        </p:blipFill>
        <p:spPr>
          <a:xfrm>
            <a:off x="13462000" y="6362700"/>
            <a:ext cx="711200" cy="19304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14"/>
          <a:srcRect l="68498" t="6239" r="19466" b="10233"/>
          <a:stretch/>
        </p:blipFill>
        <p:spPr>
          <a:xfrm>
            <a:off x="-431801" y="6841670"/>
            <a:ext cx="431801" cy="19177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15"/>
          <a:srcRect l="65185" t="6465" r="18882" b="10561"/>
          <a:stretch/>
        </p:blipFill>
        <p:spPr>
          <a:xfrm>
            <a:off x="10769600" y="6870700"/>
            <a:ext cx="571500" cy="1905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6"/>
          <a:srcRect l="67727" t="6109" r="18821" b="10364"/>
          <a:stretch/>
        </p:blipFill>
        <p:spPr>
          <a:xfrm>
            <a:off x="-558618" y="6060439"/>
            <a:ext cx="482600" cy="19177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7"/>
          <a:srcRect l="64766" t="6024" r="18772" b="10587"/>
          <a:stretch/>
        </p:blipFill>
        <p:spPr>
          <a:xfrm>
            <a:off x="7585074" y="6556374"/>
            <a:ext cx="590551" cy="191452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8"/>
          <a:srcRect l="40399" t="45027" b="40883"/>
          <a:stretch/>
        </p:blipFill>
        <p:spPr>
          <a:xfrm>
            <a:off x="-1033007" y="0"/>
            <a:ext cx="1033007" cy="5143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144160" y="-61644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67220" y="-61644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671195" y="212725"/>
            <a:ext cx="3054096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81068" y="2273300"/>
            <a:ext cx="1287832" cy="2113110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 flipV="1">
            <a:off x="671195" y="2301875"/>
            <a:ext cx="3054096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671195" y="4411662"/>
            <a:ext cx="3054096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20"/>
          <a:srcRect l="3626" t="5691" r="63064" b="10625"/>
          <a:stretch/>
        </p:blipFill>
        <p:spPr>
          <a:xfrm>
            <a:off x="-2387600" y="3095171"/>
            <a:ext cx="2220686" cy="357051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0"/>
          <a:srcRect l="66982" t="6032" r="18649" b="10284"/>
          <a:stretch/>
        </p:blipFill>
        <p:spPr>
          <a:xfrm>
            <a:off x="-1081314" y="3109686"/>
            <a:ext cx="957943" cy="357051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99234" y="177800"/>
            <a:ext cx="1382366" cy="21209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59563" y="152400"/>
            <a:ext cx="1360988" cy="211536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06047" y="2285238"/>
            <a:ext cx="1320854" cy="211361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48130" y="4396055"/>
            <a:ext cx="1442270" cy="21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8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/>
          <p:cNvPicPr>
            <a:picLocks noChangeAspect="1"/>
          </p:cNvPicPr>
          <p:nvPr/>
        </p:nvPicPr>
        <p:blipFill rotWithShape="1">
          <a:blip r:embed="rId2"/>
          <a:srcRect l="81979" t="58915" r="3037" b="23977"/>
          <a:stretch/>
        </p:blipFill>
        <p:spPr>
          <a:xfrm>
            <a:off x="5038180" y="4128703"/>
            <a:ext cx="988786" cy="759899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2"/>
          <a:srcRect l="11847" t="61079" r="74834" b="23462"/>
          <a:stretch/>
        </p:blipFill>
        <p:spPr>
          <a:xfrm>
            <a:off x="5038180" y="4645082"/>
            <a:ext cx="1001971" cy="78278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77081" r="81507" b="1393"/>
          <a:stretch/>
        </p:blipFill>
        <p:spPr>
          <a:xfrm>
            <a:off x="3335747" y="1967909"/>
            <a:ext cx="1401393" cy="11811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12752" y="2463921"/>
            <a:ext cx="1115665" cy="57307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32326" y="673100"/>
            <a:ext cx="779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Heterogeneity Regression (Hreg) Analysis Summary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4630050" y="2426437"/>
            <a:ext cx="1208129" cy="646991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4163785" y="2293257"/>
            <a:ext cx="876300" cy="31750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CD51D1-84C1-4DF0-BBF1-00E9486A29C0}"/>
              </a:ext>
            </a:extLst>
          </p:cNvPr>
          <p:cNvSpPr txBox="1"/>
          <p:nvPr/>
        </p:nvSpPr>
        <p:spPr>
          <a:xfrm>
            <a:off x="4829639" y="1102641"/>
            <a:ext cx="451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(2) </a:t>
            </a:r>
            <a:r>
              <a:rPr lang="en-US" dirty="0"/>
              <a:t>Search Light (SL) Analysis at each voxel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417910" y="1988458"/>
            <a:ext cx="714375" cy="761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/>
          <p:cNvSpPr txBox="1">
            <a:spLocks/>
          </p:cNvSpPr>
          <p:nvPr/>
        </p:nvSpPr>
        <p:spPr>
          <a:xfrm>
            <a:off x="7470865" y="1859092"/>
            <a:ext cx="3975100" cy="421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Y1 =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0 +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Y2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  <a:cs typeface="Times New Roman" panose="02020603050405020304" pitchFamily="18" charset="0"/>
              </a:rPr>
              <a:t>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F6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lang="en-US" sz="1800" dirty="0"/>
              <a:t>+ </a:t>
            </a:r>
            <a:r>
              <a:rPr lang="en-US" sz="1800" dirty="0" err="1">
                <a:solidFill>
                  <a:srgbClr val="3BF600"/>
                </a:solidFill>
              </a:rPr>
              <a:t>x</a:t>
            </a:r>
            <a:r>
              <a:rPr lang="en-US" sz="1800" dirty="0" err="1"/>
              <a:t>B</a:t>
            </a:r>
            <a:r>
              <a:rPr lang="en-US" sz="1800" dirty="0">
                <a:solidFill>
                  <a:srgbClr val="3BF600"/>
                </a:solidFill>
              </a:rPr>
              <a:t> </a:t>
            </a:r>
            <a:r>
              <a:rPr lang="en-US" sz="1800" dirty="0"/>
              <a:t>+</a:t>
            </a:r>
            <a:r>
              <a:rPr lang="en-US" sz="1800" dirty="0">
                <a:solidFill>
                  <a:srgbClr val="3BF600"/>
                </a:solidFill>
              </a:rPr>
              <a:t> </a:t>
            </a:r>
            <a:r>
              <a:rPr lang="en-US" sz="1800" dirty="0">
                <a:solidFill>
                  <a:srgbClr val="2FC9FF"/>
                </a:solidFill>
              </a:rPr>
              <a:t>N</a:t>
            </a:r>
            <a:r>
              <a:rPr lang="en-US" sz="1800" dirty="0">
                <a:cs typeface="Times New Roman" panose="02020603050405020304" pitchFamily="18" charset="0"/>
              </a:rPr>
              <a:t>B</a:t>
            </a:r>
            <a:r>
              <a:rPr lang="en-US" sz="1800" dirty="0">
                <a:solidFill>
                  <a:srgbClr val="2FC9FF"/>
                </a:solidFill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+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</a:rPr>
              <a:t>Y2*N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)</a:t>
            </a:r>
            <a:r>
              <a:rPr lang="en-US" sz="1800" noProof="0" dirty="0">
                <a:latin typeface="Calibri" panose="020F0502020204030204"/>
                <a:cs typeface="Times New Roman" panose="02020603050405020304" pitchFamily="18" charset="0"/>
              </a:rPr>
              <a:t>B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i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+ e</a:t>
            </a:r>
          </a:p>
        </p:txBody>
      </p:sp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636391"/>
              </p:ext>
            </p:extLst>
          </p:nvPr>
        </p:nvGraphicFramePr>
        <p:xfrm>
          <a:off x="6129311" y="1709057"/>
          <a:ext cx="1116478" cy="57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1" name="Chart 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5231801"/>
              </p:ext>
            </p:extLst>
          </p:nvPr>
        </p:nvGraphicFramePr>
        <p:xfrm>
          <a:off x="6142011" y="1997133"/>
          <a:ext cx="1116478" cy="461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2" name="Chart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938269"/>
              </p:ext>
            </p:extLst>
          </p:nvPr>
        </p:nvGraphicFramePr>
        <p:xfrm>
          <a:off x="6142011" y="2186814"/>
          <a:ext cx="1116478" cy="38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63" name="Chart 6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543745"/>
              </p:ext>
            </p:extLst>
          </p:nvPr>
        </p:nvGraphicFramePr>
        <p:xfrm>
          <a:off x="6142011" y="2486288"/>
          <a:ext cx="1116478" cy="38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64" name="Chart 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5186849"/>
              </p:ext>
            </p:extLst>
          </p:nvPr>
        </p:nvGraphicFramePr>
        <p:xfrm>
          <a:off x="6142011" y="2760770"/>
          <a:ext cx="1116478" cy="38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65" name="Chart 6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8129160"/>
              </p:ext>
            </p:extLst>
          </p:nvPr>
        </p:nvGraphicFramePr>
        <p:xfrm>
          <a:off x="6142011" y="3064751"/>
          <a:ext cx="1116478" cy="38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cxnSp>
        <p:nvCxnSpPr>
          <p:cNvPr id="68" name="Straight Arrow Connector 67"/>
          <p:cNvCxnSpPr/>
          <p:nvPr/>
        </p:nvCxnSpPr>
        <p:spPr>
          <a:xfrm flipV="1">
            <a:off x="5417910" y="2255158"/>
            <a:ext cx="701675" cy="4947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5417910" y="2521858"/>
            <a:ext cx="688975" cy="2280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417910" y="2749932"/>
            <a:ext cx="688975" cy="640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417910" y="2749932"/>
            <a:ext cx="688975" cy="3053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417910" y="2749932"/>
            <a:ext cx="701675" cy="5593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417910" y="2749932"/>
            <a:ext cx="714375" cy="9149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CD51D1-84C1-4DF0-BBF1-00E9486A29C0}"/>
              </a:ext>
            </a:extLst>
          </p:cNvPr>
          <p:cNvSpPr txBox="1"/>
          <p:nvPr/>
        </p:nvSpPr>
        <p:spPr>
          <a:xfrm>
            <a:off x="5776685" y="1458241"/>
            <a:ext cx="561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Regression for </a:t>
            </a:r>
            <a:r>
              <a:rPr lang="en-US" sz="1600" i="1" dirty="0"/>
              <a:t>each </a:t>
            </a:r>
            <a:r>
              <a:rPr lang="en-US" sz="1600" dirty="0"/>
              <a:t>voxel pair in the SL (example below)</a:t>
            </a:r>
          </a:p>
        </p:txBody>
      </p:sp>
      <p:graphicFrame>
        <p:nvGraphicFramePr>
          <p:cNvPr id="112" name="Chart 1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4867423"/>
              </p:ext>
            </p:extLst>
          </p:nvPr>
        </p:nvGraphicFramePr>
        <p:xfrm>
          <a:off x="6219226" y="3398157"/>
          <a:ext cx="1056059" cy="54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116" name="Picture 1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757272" y="2551106"/>
            <a:ext cx="1062786" cy="326524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219101" y="2554861"/>
            <a:ext cx="1109568" cy="365792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 flipH="1">
            <a:off x="8164285" y="2182973"/>
            <a:ext cx="12700" cy="1079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214043" y="2550519"/>
            <a:ext cx="1100884" cy="365792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763427" y="2474082"/>
            <a:ext cx="1066866" cy="484648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7656285" y="4077091"/>
            <a:ext cx="35179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>
                <a:cs typeface="Times New Roman" panose="02020603050405020304" pitchFamily="18" charset="0"/>
              </a:rPr>
              <a:t>General-Hreg</a:t>
            </a:r>
            <a:r>
              <a:rPr lang="en-US" sz="1900" dirty="0">
                <a:cs typeface="Times New Roman" panose="02020603050405020304" pitchFamily="18" charset="0"/>
              </a:rPr>
              <a:t> </a:t>
            </a:r>
            <a:r>
              <a:rPr lang="en-US" sz="1900" b="1" dirty="0">
                <a:cs typeface="Times New Roman" panose="02020603050405020304" pitchFamily="18" charset="0"/>
              </a:rPr>
              <a:t>= mean of pairwise </a:t>
            </a:r>
            <a:r>
              <a:rPr lang="en-US" sz="1900" b="1" dirty="0">
                <a:solidFill>
                  <a:srgbClr val="FF0000"/>
                </a:solidFill>
                <a:cs typeface="Times New Roman" panose="02020603050405020304" pitchFamily="18" charset="0"/>
              </a:rPr>
              <a:t>Y2</a:t>
            </a:r>
            <a:r>
              <a:rPr lang="en-US" sz="1900" b="1" dirty="0"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B</a:t>
            </a:r>
            <a:r>
              <a:rPr lang="en-US" sz="1900" b="1" dirty="0" err="1">
                <a:cs typeface="Times New Roman" panose="02020603050405020304" pitchFamily="18" charset="0"/>
              </a:rPr>
              <a:t>s</a:t>
            </a:r>
            <a:r>
              <a:rPr lang="en-US" sz="1900" b="1" dirty="0">
                <a:cs typeface="Times New Roman" panose="02020603050405020304" pitchFamily="18" charset="0"/>
              </a:rPr>
              <a:t> in SL, multiplied by -1</a:t>
            </a:r>
            <a:r>
              <a:rPr lang="en-US" sz="1900" dirty="0">
                <a:cs typeface="Times New Roman" panose="02020603050405020304" pitchFamily="18" charset="0"/>
              </a:rPr>
              <a:t>. </a:t>
            </a:r>
          </a:p>
          <a:p>
            <a:r>
              <a:rPr lang="en-US" sz="1900" dirty="0">
                <a:cs typeface="Times New Roman" panose="02020603050405020304" pitchFamily="18" charset="0"/>
              </a:rPr>
              <a:t>General-</a:t>
            </a:r>
            <a:r>
              <a:rPr lang="en-US" sz="1900" dirty="0" err="1">
                <a:cs typeface="Times New Roman" panose="02020603050405020304" pitchFamily="18" charset="0"/>
              </a:rPr>
              <a:t>Hreg</a:t>
            </a:r>
            <a:r>
              <a:rPr lang="en-US" sz="1900" dirty="0">
                <a:cs typeface="Times New Roman" panose="02020603050405020304" pitchFamily="18" charset="0"/>
              </a:rPr>
              <a:t> is put in center voxel of each SL.</a:t>
            </a:r>
            <a:endParaRPr lang="en-US" sz="190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6741885" y="4708797"/>
            <a:ext cx="485140" cy="5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23461" y="3858435"/>
            <a:ext cx="2597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(3) </a:t>
            </a:r>
            <a:r>
              <a:rPr lang="en-US" dirty="0"/>
              <a:t>Paired T-test comparing the General-Hreg maps from the Exercise condition to the Rest condition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CD51D1-84C1-4DF0-BBF1-00E9486A29C0}"/>
              </a:ext>
            </a:extLst>
          </p:cNvPr>
          <p:cNvSpPr txBox="1"/>
          <p:nvPr/>
        </p:nvSpPr>
        <p:spPr>
          <a:xfrm>
            <a:off x="1204685" y="1140741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(1) </a:t>
            </a:r>
            <a:r>
              <a:rPr lang="en-US" dirty="0"/>
              <a:t>Concatenate functional runs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0196285" y="32330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 rot="5400000">
            <a:off x="9040585" y="32330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8532585" y="32330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7" name="TextBox 56"/>
          <p:cNvSpPr txBox="1"/>
          <p:nvPr/>
        </p:nvSpPr>
        <p:spPr>
          <a:xfrm rot="5400000">
            <a:off x="7694385" y="32330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173685" y="17090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186385" y="19630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73685" y="22805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86385" y="25345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186385" y="28266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9085" y="31441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199085" y="33854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77081" r="81507" b="1393"/>
          <a:stretch/>
        </p:blipFill>
        <p:spPr>
          <a:xfrm>
            <a:off x="2186372" y="3097070"/>
            <a:ext cx="678093" cy="5715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7"/>
          <a:srcRect r="80142" b="76588"/>
          <a:stretch/>
        </p:blipFill>
        <p:spPr>
          <a:xfrm>
            <a:off x="2171297" y="1544383"/>
            <a:ext cx="700788" cy="5983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7"/>
          <a:srcRect l="79472" b="76126"/>
          <a:stretch/>
        </p:blipFill>
        <p:spPr>
          <a:xfrm>
            <a:off x="2162900" y="2082863"/>
            <a:ext cx="724425" cy="61021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77989" t="74997" r="2236" b="1857"/>
          <a:stretch/>
        </p:blipFill>
        <p:spPr>
          <a:xfrm>
            <a:off x="2175155" y="2587165"/>
            <a:ext cx="696930" cy="590618"/>
          </a:xfrm>
          <a:prstGeom prst="rect">
            <a:avLst/>
          </a:prstGeom>
          <a:effectLst>
            <a:softEdge rad="50800"/>
          </a:effectLst>
        </p:spPr>
      </p:pic>
      <p:cxnSp>
        <p:nvCxnSpPr>
          <p:cNvPr id="89" name="Straight Arrow Connector 88"/>
          <p:cNvCxnSpPr>
            <a:stCxn id="35" idx="3"/>
            <a:endCxn id="80" idx="1"/>
          </p:cNvCxnSpPr>
          <p:nvPr/>
        </p:nvCxnSpPr>
        <p:spPr>
          <a:xfrm flipV="1">
            <a:off x="2864465" y="2558459"/>
            <a:ext cx="471282" cy="8243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9" idx="3"/>
            <a:endCxn id="80" idx="1"/>
          </p:cNvCxnSpPr>
          <p:nvPr/>
        </p:nvCxnSpPr>
        <p:spPr>
          <a:xfrm flipV="1">
            <a:off x="2872085" y="2558459"/>
            <a:ext cx="463662" cy="324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  <a:endCxn id="80" idx="1"/>
          </p:cNvCxnSpPr>
          <p:nvPr/>
        </p:nvCxnSpPr>
        <p:spPr>
          <a:xfrm>
            <a:off x="2887325" y="2387969"/>
            <a:ext cx="448422" cy="1704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37" idx="3"/>
            <a:endCxn id="80" idx="1"/>
          </p:cNvCxnSpPr>
          <p:nvPr/>
        </p:nvCxnSpPr>
        <p:spPr>
          <a:xfrm>
            <a:off x="2872085" y="1843579"/>
            <a:ext cx="463662" cy="7148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302657" y="1772557"/>
            <a:ext cx="993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 Flanker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302657" y="2331357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 </a:t>
            </a:r>
            <a:r>
              <a:rPr lang="en-US" sz="1600" dirty="0" err="1"/>
              <a:t>IAPS</a:t>
            </a:r>
            <a:endParaRPr lang="en-US" sz="16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302657" y="2852057"/>
            <a:ext cx="994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Resting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302657" y="3334657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4. </a:t>
            </a:r>
            <a:r>
              <a:rPr lang="en-US" sz="1600" dirty="0" err="1"/>
              <a:t>FNT</a:t>
            </a:r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3957426" y="3752988"/>
            <a:ext cx="1907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Exercise   -     Rest</a:t>
            </a:r>
            <a:endParaRPr lang="en-US" b="1" dirty="0"/>
          </a:p>
        </p:txBody>
      </p:sp>
      <p:sp>
        <p:nvSpPr>
          <p:cNvPr id="114" name="TextBox 113"/>
          <p:cNvSpPr txBox="1"/>
          <p:nvPr/>
        </p:nvSpPr>
        <p:spPr>
          <a:xfrm rot="5400000" flipH="1">
            <a:off x="4355483" y="5806333"/>
            <a:ext cx="40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5" name="TextBox 114"/>
          <p:cNvSpPr txBox="1"/>
          <p:nvPr/>
        </p:nvSpPr>
        <p:spPr>
          <a:xfrm rot="5400000" flipH="1">
            <a:off x="5414465" y="5810863"/>
            <a:ext cx="43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66585" y="1086757"/>
            <a:ext cx="3683000" cy="2697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849586" y="1086757"/>
            <a:ext cx="6286499" cy="2697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6992711" y="3791857"/>
            <a:ext cx="4143374" cy="2266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04685" y="3728356"/>
            <a:ext cx="4131400" cy="22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 rot="5400000">
            <a:off x="9523185" y="32330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9065985" y="3563257"/>
            <a:ext cx="0" cy="4953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1166585" y="3788575"/>
            <a:ext cx="5829300" cy="2269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18"/>
          <a:srcRect l="10642" t="7390" b="35797"/>
          <a:stretch/>
        </p:blipFill>
        <p:spPr>
          <a:xfrm rot="16200000">
            <a:off x="6006479" y="4961087"/>
            <a:ext cx="867921" cy="172237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 rotWithShape="1">
          <a:blip r:embed="rId2"/>
          <a:srcRect l="13928" t="890" r="70811" b="81382"/>
          <a:stretch/>
        </p:blipFill>
        <p:spPr>
          <a:xfrm>
            <a:off x="3952111" y="4117185"/>
            <a:ext cx="1007096" cy="787366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2"/>
          <a:srcRect l="13928" t="890" r="70811" b="81382"/>
          <a:stretch/>
        </p:blipFill>
        <p:spPr>
          <a:xfrm>
            <a:off x="5038180" y="5222514"/>
            <a:ext cx="1007096" cy="787366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5923640" y="3790043"/>
            <a:ext cx="9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General-</a:t>
            </a:r>
            <a:r>
              <a:rPr lang="en-US" sz="1600" dirty="0" err="1"/>
              <a:t>Hreg</a:t>
            </a:r>
            <a:endParaRPr lang="en-US" sz="16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243532" y="4317367"/>
            <a:ext cx="399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232645" y="5490457"/>
            <a:ext cx="399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-1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00FF20"/>
              </a:clrFrom>
              <a:clrTo>
                <a:srgbClr val="00FF20">
                  <a:alpha val="0"/>
                </a:srgbClr>
              </a:clrTo>
            </a:clrChange>
          </a:blip>
          <a:srcRect l="56698" t="11490" r="33674" b="73504"/>
          <a:stretch/>
        </p:blipFill>
        <p:spPr>
          <a:xfrm>
            <a:off x="3952111" y="4618141"/>
            <a:ext cx="1052873" cy="828566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 rotWithShape="1">
          <a:blip r:embed="rId2"/>
          <a:srcRect l="81979" t="58915" r="3037" b="23977"/>
          <a:stretch/>
        </p:blipFill>
        <p:spPr>
          <a:xfrm>
            <a:off x="3952111" y="5196523"/>
            <a:ext cx="988786" cy="7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1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491928" y="3002280"/>
            <a:ext cx="1945192" cy="1325880"/>
            <a:chOff x="5383978" y="2812257"/>
            <a:chExt cx="2105848" cy="141687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960754F-1BC8-F84A-883C-6237EA45D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 t="70582" b="12459"/>
            <a:stretch/>
          </p:blipFill>
          <p:spPr>
            <a:xfrm>
              <a:off x="5432426" y="3957637"/>
              <a:ext cx="2057400" cy="27149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41D759-3B76-6640-BF7B-A236782DF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09" b="89977" l="9983" r="91191">
                          <a14:foregroundMark x1="89178" y1="52506" x2="91191" y2="60820"/>
                          <a14:foregroundMark x1="91191" y1="60820" x2="89346" y2="55695"/>
                          <a14:foregroundMark x1="45386" y1="78474" x2="51426" y2="83257"/>
                          <a14:foregroundMark x1="51426" y1="83257" x2="51762" y2="79727"/>
                        </a14:backgroundRemoval>
                      </a14:imgEffect>
                    </a14:imgLayer>
                  </a14:imgProps>
                </a:ext>
              </a:extLst>
            </a:blip>
            <a:srcRect b="9126"/>
            <a:stretch/>
          </p:blipFill>
          <p:spPr>
            <a:xfrm>
              <a:off x="5383978" y="2812257"/>
              <a:ext cx="2059807" cy="137874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66DDE9-94B1-2D44-BF2D-4FC11C727C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7" b="91432" l="9966" r="90808">
                        <a14:foregroundMark x1="89261" y1="56221" x2="90893" y2="64906"/>
                        <a14:foregroundMark x1="90893" y1="64906" x2="87801" y2="60446"/>
                        <a14:foregroundMark x1="35997" y1="89554" x2="42612" y2="91432"/>
                        <a14:foregroundMark x1="42612" y1="91432" x2="39089" y2="872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9278" y="3032021"/>
            <a:ext cx="1874302" cy="1371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FF862-AF41-0C4C-A2E5-E2D94A4AF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341150" y="3342510"/>
            <a:ext cx="2035948" cy="21031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1442F0-E0BC-E642-BDCB-374C2C3D7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0305" y="998078"/>
            <a:ext cx="5508574" cy="2213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F4E3F-2B41-0143-A092-FDA4861EBD30}"/>
              </a:ext>
            </a:extLst>
          </p:cNvPr>
          <p:cNvSpPr txBox="1"/>
          <p:nvPr/>
        </p:nvSpPr>
        <p:spPr>
          <a:xfrm>
            <a:off x="9340701" y="4632856"/>
            <a:ext cx="658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1.96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E45EC-4827-454C-B3A4-EF842A6098BC}"/>
              </a:ext>
            </a:extLst>
          </p:cNvPr>
          <p:cNvSpPr txBox="1"/>
          <p:nvPr/>
        </p:nvSpPr>
        <p:spPr>
          <a:xfrm>
            <a:off x="9399106" y="1895998"/>
            <a:ext cx="461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2.4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98890-A535-0240-81C5-872DF5C5AC8E}"/>
              </a:ext>
            </a:extLst>
          </p:cNvPr>
          <p:cNvSpPr txBox="1"/>
          <p:nvPr/>
        </p:nvSpPr>
        <p:spPr>
          <a:xfrm>
            <a:off x="9258077" y="1705392"/>
            <a:ext cx="96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Z-Value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FAD01-53FB-9F4B-89FD-81F44168BD34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410294" y="3344233"/>
            <a:ext cx="2424702" cy="1525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23165" y="1590009"/>
            <a:ext cx="503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Left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2685" y="2540468"/>
            <a:ext cx="61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Right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76122" y="124804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-52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9871" y="124804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-40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63620" y="124804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-28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79543" y="124804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-16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36735" y="124804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41134" y="21728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74609" y="21728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28632" y="21728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43943" y="21728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98439" y="21728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831622" y="4316579"/>
            <a:ext cx="5210169" cy="36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23165" y="3613632"/>
            <a:ext cx="503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Left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12685" y="4543543"/>
            <a:ext cx="61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A9D9A-6BFD-CB4F-8F5E-CB3B8579E0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75" b="93392" l="9983" r="89933">
                        <a14:foregroundMark x1="52246" y1="90274" x2="58236" y2="93392"/>
                        <a14:foregroundMark x1="58236" y1="93392" x2="62646" y2="882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1099" y="4216236"/>
            <a:ext cx="1910582" cy="1274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70F488-4177-0C44-8BAE-B8DC483621E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1347" b="-1"/>
          <a:stretch/>
        </p:blipFill>
        <p:spPr>
          <a:xfrm>
            <a:off x="5530328" y="4324350"/>
            <a:ext cx="1967752" cy="1236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541837-7A1C-2E4C-BC97-87E0D141206B}"/>
              </a:ext>
            </a:extLst>
          </p:cNvPr>
          <p:cNvSpPr txBox="1"/>
          <p:nvPr/>
        </p:nvSpPr>
        <p:spPr>
          <a:xfrm>
            <a:off x="636608" y="567159"/>
            <a:ext cx="2488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New Data</a:t>
            </a:r>
          </a:p>
        </p:txBody>
      </p:sp>
    </p:spTree>
    <p:extLst>
      <p:ext uri="{BB962C8B-B14F-4D97-AF65-F5344CB8AC3E}">
        <p14:creationId xmlns:p14="http://schemas.microsoft.com/office/powerpoint/2010/main" val="379421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DF155273-0EA0-3F1F-E9E2-109C16AACF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7" b="13144"/>
          <a:stretch/>
        </p:blipFill>
        <p:spPr>
          <a:xfrm>
            <a:off x="5887038" y="470171"/>
            <a:ext cx="2950427" cy="1939654"/>
          </a:xfrm>
          <a:prstGeom prst="rect">
            <a:avLst/>
          </a:prstGeom>
        </p:spPr>
      </p:pic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E8890058-71F0-A14B-CE24-47B70F1EB1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4" r="2351" b="12679"/>
          <a:stretch/>
        </p:blipFill>
        <p:spPr>
          <a:xfrm>
            <a:off x="3194049" y="475349"/>
            <a:ext cx="2768601" cy="1958290"/>
          </a:xfrm>
          <a:prstGeom prst="rect">
            <a:avLst/>
          </a:prstGeom>
        </p:spPr>
      </p:pic>
      <p:sp>
        <p:nvSpPr>
          <p:cNvPr id="160" name="TextBox 159"/>
          <p:cNvSpPr txBox="1"/>
          <p:nvPr/>
        </p:nvSpPr>
        <p:spPr>
          <a:xfrm>
            <a:off x="5425420" y="6423348"/>
            <a:ext cx="137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 in Years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420373" y="237406"/>
            <a:ext cx="164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6600"/>
                </a:solidFill>
              </a:rPr>
              <a:t>p=0.039 * ; </a:t>
            </a:r>
            <a:r>
              <a:rPr lang="en-US" sz="1400" dirty="0" smtClean="0">
                <a:solidFill>
                  <a:srgbClr val="FF6600"/>
                </a:solidFill>
              </a:rPr>
              <a:t>p=0.356</a:t>
            </a:r>
            <a:endParaRPr lang="en-US" sz="14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67819" y="-15335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82395" y="-15335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44720" y="-15335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878007" y="-15335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65114" y="227881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p=0.042*; p=0.0498*</a:t>
            </a:r>
            <a:endParaRPr lang="en-US" sz="1400" b="1" dirty="0">
              <a:solidFill>
                <a:srgbClr val="7030A0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3193167" y="246932"/>
            <a:ext cx="6949440" cy="14372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579258" y="237406"/>
            <a:ext cx="105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6600"/>
                </a:solidFill>
              </a:rPr>
              <a:t>Crus </a:t>
            </a:r>
            <a:r>
              <a:rPr lang="en-US" sz="1400" b="1" dirty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285608" y="237406"/>
            <a:ext cx="93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Crus 2</a:t>
            </a:r>
          </a:p>
        </p:txBody>
      </p:sp>
      <p:pic>
        <p:nvPicPr>
          <p:cNvPr id="46" name="Picture 45" descr="Chart, scatter chart&#10;&#10;Description automatically generated">
            <a:extLst>
              <a:ext uri="{FF2B5EF4-FFF2-40B4-BE49-F238E27FC236}">
                <a16:creationId xmlns:a16="http://schemas.microsoft.com/office/drawing/2014/main" id="{5DCEE136-D42D-9851-2C18-94EFA829DB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6" b="13258"/>
          <a:stretch/>
        </p:blipFill>
        <p:spPr>
          <a:xfrm>
            <a:off x="5887375" y="2506631"/>
            <a:ext cx="2944140" cy="1888981"/>
          </a:xfrm>
          <a:prstGeom prst="rect">
            <a:avLst/>
          </a:prstGeom>
        </p:spPr>
      </p:pic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900FCF64-B181-235D-DB8E-3281722287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4" b="12561"/>
          <a:stretch/>
        </p:blipFill>
        <p:spPr>
          <a:xfrm>
            <a:off x="3196003" y="2531997"/>
            <a:ext cx="2833322" cy="1865045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F7C369E1-64A0-528D-CC7A-E3061ECC1B0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t="12985" b="10878"/>
          <a:stretch/>
        </p:blipFill>
        <p:spPr>
          <a:xfrm>
            <a:off x="5955727" y="4282213"/>
            <a:ext cx="2877123" cy="2128681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B61A346D-7659-4146-4EB3-24EDA5EE6BF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9" r="2359" b="11872"/>
          <a:stretch/>
        </p:blipFill>
        <p:spPr>
          <a:xfrm>
            <a:off x="3198063" y="4275877"/>
            <a:ext cx="2759825" cy="2140653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 rotWithShape="1">
          <a:blip r:embed="rId9"/>
          <a:srcRect l="10133" t="87884" r="74439" b="7077"/>
          <a:stretch/>
        </p:blipFill>
        <p:spPr>
          <a:xfrm>
            <a:off x="7581900" y="6347214"/>
            <a:ext cx="1117600" cy="1682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/>
          <a:srcRect l="10133" t="87884" r="74439" b="7077"/>
          <a:stretch/>
        </p:blipFill>
        <p:spPr>
          <a:xfrm>
            <a:off x="6280149" y="6347214"/>
            <a:ext cx="1133475" cy="1682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/>
          <a:srcRect l="10133" t="87884" r="74439" b="7077"/>
          <a:stretch/>
        </p:blipFill>
        <p:spPr>
          <a:xfrm>
            <a:off x="4803775" y="6347214"/>
            <a:ext cx="1117600" cy="1682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9"/>
          <a:srcRect l="10133" t="87884" r="74439" b="7077"/>
          <a:stretch/>
        </p:blipFill>
        <p:spPr>
          <a:xfrm>
            <a:off x="3555999" y="6347214"/>
            <a:ext cx="1133475" cy="16827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579258" y="2332678"/>
            <a:ext cx="105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</a:rPr>
              <a:t>Lobule </a:t>
            </a:r>
            <a:r>
              <a:rPr lang="en-US" sz="1400" b="1" dirty="0">
                <a:solidFill>
                  <a:srgbClr val="00B050"/>
                </a:solidFill>
              </a:rPr>
              <a:t>6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85608" y="2332678"/>
            <a:ext cx="93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Vermis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50230" y="4108449"/>
            <a:ext cx="1559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EA00EA"/>
                </a:solidFill>
              </a:rPr>
              <a:t>PHG</a:t>
            </a:r>
            <a:r>
              <a:rPr lang="en-US" sz="1400" b="1" dirty="0" smtClean="0">
                <a:solidFill>
                  <a:srgbClr val="EA00EA"/>
                </a:solidFill>
              </a:rPr>
              <a:t>/</a:t>
            </a:r>
            <a:r>
              <a:rPr lang="en-US" sz="1400" b="1" dirty="0" err="1" smtClean="0">
                <a:solidFill>
                  <a:srgbClr val="EA00EA"/>
                </a:solidFill>
              </a:rPr>
              <a:t>EHC</a:t>
            </a:r>
            <a:endParaRPr lang="en-US" sz="1400" b="1" dirty="0">
              <a:solidFill>
                <a:srgbClr val="EA00EA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69927" t="21128" r="12857" b="50580"/>
          <a:stretch/>
        </p:blipFill>
        <p:spPr>
          <a:xfrm>
            <a:off x="8766499" y="4483600"/>
            <a:ext cx="1495101" cy="124061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8" name="TextBox 57"/>
          <p:cNvSpPr txBox="1"/>
          <p:nvPr/>
        </p:nvSpPr>
        <p:spPr>
          <a:xfrm>
            <a:off x="4691765" y="2332678"/>
            <a:ext cx="1326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B050"/>
                </a:solidFill>
              </a:rPr>
              <a:t>p=0.115; p=448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03088" y="2332678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p=0.612; p=0.867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82067" y="4108449"/>
            <a:ext cx="15424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B050"/>
                </a:solidFill>
              </a:rPr>
              <a:t>p=0.148; p = 0.464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30078" y="4108449"/>
            <a:ext cx="16946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EA00EA"/>
                </a:solidFill>
              </a:rPr>
              <a:t>p=0.051</a:t>
            </a:r>
            <a:r>
              <a:rPr lang="en-US" sz="1400" b="1" dirty="0" smtClean="0">
                <a:solidFill>
                  <a:srgbClr val="EA00EA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˙; </a:t>
            </a:r>
            <a:r>
              <a:rPr lang="en-US" sz="1400" b="1" dirty="0" smtClean="0">
                <a:solidFill>
                  <a:srgbClr val="EA00EA"/>
                </a:solidFill>
                <a:cs typeface="Adobe Devanagari" panose="02040503050201020203" pitchFamily="18" charset="0"/>
              </a:rPr>
              <a:t>p</a:t>
            </a:r>
            <a:r>
              <a:rPr lang="en-US" sz="1400" b="1" dirty="0" smtClean="0">
                <a:solidFill>
                  <a:srgbClr val="EA00EA"/>
                </a:solidFill>
              </a:rPr>
              <a:t>=0.048 *</a:t>
            </a:r>
            <a:endParaRPr lang="en-US" sz="1400" b="1" dirty="0">
              <a:solidFill>
                <a:srgbClr val="EA00E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5050" y="1371600"/>
            <a:ext cx="1619250" cy="1850571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3197930" y="4114537"/>
            <a:ext cx="6949440" cy="14372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/>
          <a:srcRect l="81575" t="47073" b="37750"/>
          <a:stretch/>
        </p:blipFill>
        <p:spPr>
          <a:xfrm>
            <a:off x="8614616" y="316408"/>
            <a:ext cx="1690528" cy="8773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10266" y="4204156"/>
            <a:ext cx="433388" cy="20338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</a:pPr>
            <a:r>
              <a:rPr lang="en-US" sz="1200" dirty="0" smtClean="0"/>
              <a:t>-.15</a:t>
            </a:r>
          </a:p>
          <a:p>
            <a:pPr>
              <a:spcBef>
                <a:spcPts val="1300"/>
              </a:spcBef>
            </a:pPr>
            <a:r>
              <a:rPr lang="en-US" sz="1200" dirty="0" smtClean="0"/>
              <a:t>-.2</a:t>
            </a:r>
          </a:p>
          <a:p>
            <a:pPr>
              <a:spcBef>
                <a:spcPts val="1300"/>
              </a:spcBef>
            </a:pPr>
            <a:r>
              <a:rPr lang="en-US" sz="1200" dirty="0" smtClean="0"/>
              <a:t>-.25</a:t>
            </a:r>
          </a:p>
          <a:p>
            <a:pPr>
              <a:spcBef>
                <a:spcPts val="1300"/>
              </a:spcBef>
            </a:pPr>
            <a:r>
              <a:rPr lang="en-US" sz="1200" dirty="0" smtClean="0"/>
              <a:t>-.3</a:t>
            </a:r>
          </a:p>
          <a:p>
            <a:pPr>
              <a:spcBef>
                <a:spcPts val="1300"/>
              </a:spcBef>
            </a:pPr>
            <a:r>
              <a:rPr lang="en-US" sz="1200" dirty="0" smtClean="0"/>
              <a:t>-.35</a:t>
            </a:r>
          </a:p>
          <a:p>
            <a:pPr>
              <a:spcBef>
                <a:spcPts val="1300"/>
              </a:spcBef>
            </a:pPr>
            <a:r>
              <a:rPr lang="en-US" sz="1200" dirty="0" smtClean="0"/>
              <a:t>-.4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3209933" y="4221360"/>
            <a:ext cx="423859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200" dirty="0" smtClean="0"/>
              <a:t>-.2</a:t>
            </a:r>
          </a:p>
          <a:p>
            <a:pPr>
              <a:spcBef>
                <a:spcPts val="800"/>
              </a:spcBef>
            </a:pPr>
            <a:endParaRPr lang="en-US" sz="1200" dirty="0" smtClean="0"/>
          </a:p>
          <a:p>
            <a:pPr>
              <a:spcBef>
                <a:spcPts val="800"/>
              </a:spcBef>
            </a:pPr>
            <a:r>
              <a:rPr lang="en-US" sz="1200" dirty="0" smtClean="0"/>
              <a:t>-.3</a:t>
            </a:r>
          </a:p>
          <a:p>
            <a:pPr>
              <a:spcBef>
                <a:spcPts val="800"/>
              </a:spcBef>
            </a:pPr>
            <a:endParaRPr lang="en-US" sz="1200" dirty="0" smtClean="0"/>
          </a:p>
          <a:p>
            <a:pPr>
              <a:spcBef>
                <a:spcPts val="800"/>
              </a:spcBef>
            </a:pPr>
            <a:r>
              <a:rPr lang="en-US" sz="1200" dirty="0" smtClean="0"/>
              <a:t>-.4</a:t>
            </a:r>
          </a:p>
          <a:p>
            <a:pPr>
              <a:spcBef>
                <a:spcPts val="800"/>
              </a:spcBef>
            </a:pPr>
            <a:endParaRPr lang="en-US" sz="1200" dirty="0" smtClean="0"/>
          </a:p>
          <a:p>
            <a:pPr>
              <a:spcBef>
                <a:spcPts val="800"/>
              </a:spcBef>
            </a:pPr>
            <a:r>
              <a:rPr lang="en-US" sz="1200" dirty="0" smtClean="0"/>
              <a:t>-.5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3209933" y="2722306"/>
            <a:ext cx="423859" cy="1426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1200" dirty="0" smtClean="0"/>
              <a:t>-.3</a:t>
            </a:r>
          </a:p>
          <a:p>
            <a:pPr>
              <a:spcBef>
                <a:spcPts val="700"/>
              </a:spcBef>
            </a:pPr>
            <a:endParaRPr lang="en-US" sz="1200" dirty="0" smtClean="0"/>
          </a:p>
          <a:p>
            <a:pPr>
              <a:spcBef>
                <a:spcPts val="700"/>
              </a:spcBef>
            </a:pPr>
            <a:r>
              <a:rPr lang="en-US" sz="1200" dirty="0" smtClean="0"/>
              <a:t>-.4</a:t>
            </a:r>
          </a:p>
          <a:p>
            <a:pPr>
              <a:spcBef>
                <a:spcPts val="700"/>
              </a:spcBef>
            </a:pPr>
            <a:endParaRPr lang="en-US" sz="1200" dirty="0" smtClean="0"/>
          </a:p>
          <a:p>
            <a:pPr>
              <a:spcBef>
                <a:spcPts val="700"/>
              </a:spcBef>
            </a:pPr>
            <a:r>
              <a:rPr lang="en-US" sz="1200" dirty="0" smtClean="0"/>
              <a:t>-.5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34074" y="2465130"/>
            <a:ext cx="400054" cy="15286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200" dirty="0" smtClean="0"/>
              <a:t>-.2</a:t>
            </a:r>
          </a:p>
          <a:p>
            <a:pPr>
              <a:spcBef>
                <a:spcPts val="1000"/>
              </a:spcBef>
            </a:pPr>
            <a:endParaRPr lang="en-US" sz="1200" dirty="0" smtClean="0"/>
          </a:p>
          <a:p>
            <a:pPr>
              <a:spcBef>
                <a:spcPts val="1000"/>
              </a:spcBef>
            </a:pPr>
            <a:r>
              <a:rPr lang="en-US" sz="1200" dirty="0" smtClean="0"/>
              <a:t>-.4</a:t>
            </a:r>
          </a:p>
          <a:p>
            <a:pPr>
              <a:spcBef>
                <a:spcPts val="1000"/>
              </a:spcBef>
            </a:pPr>
            <a:endParaRPr lang="en-US" sz="1200" dirty="0" smtClean="0"/>
          </a:p>
          <a:p>
            <a:pPr>
              <a:spcBef>
                <a:spcPts val="1000"/>
              </a:spcBef>
            </a:pPr>
            <a:r>
              <a:rPr lang="en-US" sz="1200" dirty="0" smtClean="0"/>
              <a:t>-.6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76617" y="374393"/>
            <a:ext cx="357180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200" dirty="0" smtClean="0"/>
              <a:t>-.2</a:t>
            </a:r>
          </a:p>
          <a:p>
            <a:pPr>
              <a:spcBef>
                <a:spcPts val="800"/>
              </a:spcBef>
            </a:pPr>
            <a:endParaRPr lang="en-US" sz="1200" dirty="0" smtClean="0"/>
          </a:p>
          <a:p>
            <a:pPr>
              <a:spcBef>
                <a:spcPts val="800"/>
              </a:spcBef>
            </a:pPr>
            <a:r>
              <a:rPr lang="en-US" sz="1200" dirty="0" smtClean="0"/>
              <a:t>-.3</a:t>
            </a:r>
          </a:p>
          <a:p>
            <a:pPr>
              <a:spcBef>
                <a:spcPts val="800"/>
              </a:spcBef>
            </a:pPr>
            <a:endParaRPr lang="en-US" sz="1200" dirty="0" smtClean="0"/>
          </a:p>
          <a:p>
            <a:pPr>
              <a:spcBef>
                <a:spcPts val="800"/>
              </a:spcBef>
            </a:pPr>
            <a:r>
              <a:rPr lang="en-US" sz="1200" dirty="0" smtClean="0"/>
              <a:t>-.4</a:t>
            </a:r>
          </a:p>
          <a:p>
            <a:pPr>
              <a:spcBef>
                <a:spcPts val="800"/>
              </a:spcBef>
            </a:pPr>
            <a:endParaRPr lang="en-US" sz="1200" dirty="0" smtClean="0"/>
          </a:p>
          <a:p>
            <a:pPr>
              <a:spcBef>
                <a:spcPts val="800"/>
              </a:spcBef>
            </a:pPr>
            <a:r>
              <a:rPr lang="en-US" sz="1200" dirty="0" smtClean="0"/>
              <a:t>-.5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2522918" y="1072105"/>
            <a:ext cx="1466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General-Hreg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6000767" y="383917"/>
            <a:ext cx="357180" cy="17697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sz="1200" dirty="0" smtClean="0"/>
              <a:t>-.2</a:t>
            </a:r>
          </a:p>
          <a:p>
            <a:pPr>
              <a:spcBef>
                <a:spcPts val="500"/>
              </a:spcBef>
            </a:pPr>
            <a:endParaRPr lang="en-US" sz="1200" dirty="0" smtClean="0"/>
          </a:p>
          <a:p>
            <a:pPr>
              <a:spcBef>
                <a:spcPts val="500"/>
              </a:spcBef>
            </a:pPr>
            <a:r>
              <a:rPr lang="en-US" sz="1200" dirty="0" smtClean="0"/>
              <a:t>-.3</a:t>
            </a:r>
          </a:p>
          <a:p>
            <a:pPr>
              <a:spcBef>
                <a:spcPts val="500"/>
              </a:spcBef>
            </a:pPr>
            <a:endParaRPr lang="en-US" sz="1200" dirty="0" smtClean="0"/>
          </a:p>
          <a:p>
            <a:pPr>
              <a:spcBef>
                <a:spcPts val="500"/>
              </a:spcBef>
            </a:pPr>
            <a:r>
              <a:rPr lang="en-US" sz="1200" dirty="0" smtClean="0"/>
              <a:t>-.4</a:t>
            </a:r>
          </a:p>
          <a:p>
            <a:pPr>
              <a:spcBef>
                <a:spcPts val="500"/>
              </a:spcBef>
            </a:pPr>
            <a:endParaRPr lang="en-US" sz="1200" dirty="0" smtClean="0"/>
          </a:p>
          <a:p>
            <a:pPr>
              <a:spcBef>
                <a:spcPts val="500"/>
              </a:spcBef>
            </a:pPr>
            <a:r>
              <a:rPr lang="en-US" sz="1200" dirty="0" smtClean="0"/>
              <a:t>-.5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6197600" y="4108449"/>
            <a:ext cx="1270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</a:rPr>
              <a:t>Hippocampus</a:t>
            </a:r>
            <a:endParaRPr 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0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32E77B7-D304-7749-BA6D-9F1CD186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16575" y="2806146"/>
            <a:ext cx="1417439" cy="12203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2AF107-B6E7-8144-875E-5080047EA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131531" y="4500749"/>
            <a:ext cx="1320360" cy="1488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BAC3C2-3FA1-374F-AB3A-9ADC181E3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120224" y="1013003"/>
            <a:ext cx="1248361" cy="121496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F2EED-EDD8-8949-B9B5-5AF52F0149F0}"/>
              </a:ext>
            </a:extLst>
          </p:cNvPr>
          <p:cNvCxnSpPr>
            <a:cxnSpLocks/>
          </p:cNvCxnSpPr>
          <p:nvPr/>
        </p:nvCxnSpPr>
        <p:spPr>
          <a:xfrm>
            <a:off x="4845050" y="1593850"/>
            <a:ext cx="3483010" cy="10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3BF03-48B0-CF48-ADB7-3832D806BF2A}"/>
              </a:ext>
            </a:extLst>
          </p:cNvPr>
          <p:cNvSpPr txBox="1"/>
          <p:nvPr/>
        </p:nvSpPr>
        <p:spPr>
          <a:xfrm>
            <a:off x="8267245" y="1103410"/>
            <a:ext cx="616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ICC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F58166D-F95A-E34B-986D-E39604145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624268" y="3297926"/>
            <a:ext cx="3752754" cy="15438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E382960-FF19-F34E-B8AF-76162D1EB98A}"/>
              </a:ext>
            </a:extLst>
          </p:cNvPr>
          <p:cNvSpPr/>
          <p:nvPr/>
        </p:nvSpPr>
        <p:spPr>
          <a:xfrm>
            <a:off x="8536169" y="5114454"/>
            <a:ext cx="28245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251DDC-B3C9-A34A-BD0B-F56595E16894}"/>
              </a:ext>
            </a:extLst>
          </p:cNvPr>
          <p:cNvSpPr/>
          <p:nvPr/>
        </p:nvSpPr>
        <p:spPr>
          <a:xfrm>
            <a:off x="8513924" y="126747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0.8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FD774-FB60-EF42-BD6E-6F15201E5C39}"/>
              </a:ext>
            </a:extLst>
          </p:cNvPr>
          <p:cNvSpPr/>
          <p:nvPr/>
        </p:nvSpPr>
        <p:spPr>
          <a:xfrm>
            <a:off x="4460738" y="1011798"/>
            <a:ext cx="503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Left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84FFE6-B429-E64A-95D0-C6BDC6F0A5AA}"/>
              </a:ext>
            </a:extLst>
          </p:cNvPr>
          <p:cNvSpPr/>
          <p:nvPr/>
        </p:nvSpPr>
        <p:spPr>
          <a:xfrm>
            <a:off x="4350258" y="1809548"/>
            <a:ext cx="613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Right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F55EA2-D469-D94C-82F9-34A9871123D0}"/>
              </a:ext>
            </a:extLst>
          </p:cNvPr>
          <p:cNvSpPr/>
          <p:nvPr/>
        </p:nvSpPr>
        <p:spPr>
          <a:xfrm>
            <a:off x="4460738" y="2757934"/>
            <a:ext cx="503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Left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8B09A9-8022-184D-97C5-0225403AAF06}"/>
              </a:ext>
            </a:extLst>
          </p:cNvPr>
          <p:cNvSpPr/>
          <p:nvPr/>
        </p:nvSpPr>
        <p:spPr>
          <a:xfrm>
            <a:off x="4350258" y="3555684"/>
            <a:ext cx="613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Right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B2F386-91C9-8F41-A574-ED2B6F7DD34F}"/>
              </a:ext>
            </a:extLst>
          </p:cNvPr>
          <p:cNvSpPr/>
          <p:nvPr/>
        </p:nvSpPr>
        <p:spPr>
          <a:xfrm>
            <a:off x="4460738" y="4641187"/>
            <a:ext cx="503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Left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34FFB1-1B13-6F48-9CC8-B675DBB8FA11}"/>
              </a:ext>
            </a:extLst>
          </p:cNvPr>
          <p:cNvSpPr/>
          <p:nvPr/>
        </p:nvSpPr>
        <p:spPr>
          <a:xfrm>
            <a:off x="4350258" y="5438937"/>
            <a:ext cx="613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Right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898E03-36E4-4642-9E8B-14BC9832FDC9}"/>
              </a:ext>
            </a:extLst>
          </p:cNvPr>
          <p:cNvSpPr/>
          <p:nvPr/>
        </p:nvSpPr>
        <p:spPr>
          <a:xfrm>
            <a:off x="5712009" y="594019"/>
            <a:ext cx="983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Rest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B8B414-3C11-2F49-B487-B8197842F4D1}"/>
              </a:ext>
            </a:extLst>
          </p:cNvPr>
          <p:cNvSpPr/>
          <p:nvPr/>
        </p:nvSpPr>
        <p:spPr>
          <a:xfrm>
            <a:off x="5570277" y="2355220"/>
            <a:ext cx="877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Exercise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1E4623-8792-1248-BAA7-03D66B8ED174}"/>
              </a:ext>
            </a:extLst>
          </p:cNvPr>
          <p:cNvSpPr/>
          <p:nvPr/>
        </p:nvSpPr>
        <p:spPr>
          <a:xfrm>
            <a:off x="5373186" y="4147102"/>
            <a:ext cx="1388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Exercise - Rest</a:t>
            </a:r>
            <a:endParaRPr lang="en-US" sz="16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EF2EED-EDD8-8949-B9B5-5AF52F0149F0}"/>
              </a:ext>
            </a:extLst>
          </p:cNvPr>
          <p:cNvCxnSpPr>
            <a:cxnSpLocks/>
          </p:cNvCxnSpPr>
          <p:nvPr/>
        </p:nvCxnSpPr>
        <p:spPr>
          <a:xfrm>
            <a:off x="4845050" y="3368675"/>
            <a:ext cx="3483010" cy="10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EF2EED-EDD8-8949-B9B5-5AF52F0149F0}"/>
              </a:ext>
            </a:extLst>
          </p:cNvPr>
          <p:cNvCxnSpPr>
            <a:cxnSpLocks/>
          </p:cNvCxnSpPr>
          <p:nvPr/>
        </p:nvCxnSpPr>
        <p:spPr>
          <a:xfrm>
            <a:off x="4845050" y="5194300"/>
            <a:ext cx="3483010" cy="10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C251DDC-B3C9-A34A-BD0B-F56595E16894}"/>
              </a:ext>
            </a:extLst>
          </p:cNvPr>
          <p:cNvSpPr/>
          <p:nvPr/>
        </p:nvSpPr>
        <p:spPr>
          <a:xfrm>
            <a:off x="8542499" y="3201048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0.4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5C740-1C0C-B445-B5C6-847E691A0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3" b="91232" l="4519" r="91749">
                        <a14:foregroundMark x1="9037" y1="42654" x2="2358" y2="60427"/>
                        <a14:foregroundMark x1="2358" y1="60427" x2="4715" y2="69313"/>
                        <a14:foregroundMark x1="4715" y1="69313" x2="14145" y2="67536"/>
                        <a14:foregroundMark x1="14145" y1="67536" x2="17485" y2="62085"/>
                        <a14:foregroundMark x1="9234" y1="48460" x2="4519" y2="55332"/>
                        <a14:foregroundMark x1="4519" y1="55332" x2="8939" y2="62559"/>
                        <a14:foregroundMark x1="8939" y1="62559" x2="12868" y2="53910"/>
                        <a14:foregroundMark x1="12868" y1="53910" x2="8350" y2="50592"/>
                        <a14:foregroundMark x1="8350" y1="50355" x2="8448" y2="59597"/>
                        <a14:foregroundMark x1="8448" y1="59597" x2="7466" y2="51185"/>
                        <a14:foregroundMark x1="88900" y1="43957" x2="92436" y2="51777"/>
                        <a14:foregroundMark x1="92436" y1="51777" x2="94008" y2="62085"/>
                        <a14:foregroundMark x1="94008" y1="62085" x2="91749" y2="70853"/>
                        <a14:foregroundMark x1="91749" y1="70853" x2="84676" y2="74526"/>
                        <a14:foregroundMark x1="84676" y1="74526" x2="77800" y2="53436"/>
                        <a14:foregroundMark x1="77800" y1="53436" x2="82809" y2="44550"/>
                        <a14:foregroundMark x1="82809" y1="44550" x2="89293" y2="44550"/>
                        <a14:foregroundMark x1="52947" y1="90166" x2="60806" y2="91232"/>
                        <a14:foregroundMark x1="60806" y1="91232" x2="59332" y2="86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8336" y="605078"/>
            <a:ext cx="1207760" cy="1001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BBE37-1B6F-DE49-98D8-8B8613D1C6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3140" l="9967" r="89951">
                        <a14:foregroundMark x1="35049" y1="90233" x2="40931" y2="93140"/>
                        <a14:foregroundMark x1="40931" y1="93140" x2="43627" y2="858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2532" y="603648"/>
            <a:ext cx="1357390" cy="953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B293-06DE-624F-A72F-7356EF9DC1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11" b="89953" l="8392" r="89841">
                        <a14:foregroundMark x1="8834" y1="44681" x2="13516" y2="42199"/>
                        <a14:foregroundMark x1="8392" y1="49291" x2="8481" y2="491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6070" y="1558667"/>
            <a:ext cx="1207760" cy="902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D36FBB-B13F-0744-B296-7DDCD6A282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13" b="90741" l="5603" r="89898">
                        <a14:foregroundMark x1="9677" y1="49782" x2="6706" y2="57734"/>
                        <a14:foregroundMark x1="6706" y1="57734" x2="5603" y2="65795"/>
                        <a14:foregroundMark x1="5603" y1="65795" x2="9932" y2="72222"/>
                        <a14:foregroundMark x1="9932" y1="72222" x2="15705" y2="63725"/>
                        <a14:foregroundMark x1="15705" y1="63725" x2="14092" y2="52723"/>
                        <a14:foregroundMark x1="14092" y1="52723" x2="13922" y2="52614"/>
                        <a14:foregroundMark x1="50255" y1="89542" x2="56791" y2="90741"/>
                        <a14:foregroundMark x1="56791" y1="90741" x2="54329" y2="858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321" y="1495370"/>
            <a:ext cx="1280601" cy="9979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E23121-9508-0E40-ABED-80C4B0A26E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8325" y="5156216"/>
            <a:ext cx="1355133" cy="903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B08F7C-3D58-BA4C-AB1A-D4E4021D77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1640" y="5143500"/>
            <a:ext cx="1355134" cy="931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9943A1-DE09-334C-8F85-DFF114DA42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9595" r="91813">
                        <a14:foregroundMark x1="9155" y1="55556" x2="9683" y2="64444"/>
                        <a14:foregroundMark x1="9683" y1="64444" x2="11884" y2="57667"/>
                        <a14:foregroundMark x1="88820" y1="53444" x2="91813" y2="61000"/>
                        <a14:foregroundMark x1="91813" y1="61000" x2="86444" y2="55333"/>
                        <a14:foregroundMark x1="86444" y1="55333" x2="85739" y2="5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4134" y="4255597"/>
            <a:ext cx="1206587" cy="955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C28126-CDFE-B849-A77E-C4ED3B0879B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7272" y="4216042"/>
            <a:ext cx="1449670" cy="1081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CFAC53-731A-874F-BC72-4DC0C9A4C9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2209" l="9847" r="91426">
                        <a14:foregroundMark x1="89474" y1="54186" x2="91511" y2="62442"/>
                        <a14:foregroundMark x1="91511" y1="62442" x2="87436" y2="55349"/>
                        <a14:foregroundMark x1="87436" y1="55349" x2="87776" y2="54884"/>
                        <a14:foregroundMark x1="38285" y1="89651" x2="44397" y2="92209"/>
                        <a14:foregroundMark x1="44397" y1="92209" x2="39559" y2="86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731" y="2471177"/>
            <a:ext cx="1280541" cy="9348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7A8F29-4481-7B44-8184-79954AC737F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931" b="91455" l="9969" r="89954">
                        <a14:foregroundMark x1="52473" y1="90185" x2="58346" y2="91455"/>
                        <a14:foregroundMark x1="58346" y1="91455" x2="58192" y2="870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3701" y="2462193"/>
            <a:ext cx="1415844" cy="9475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63C706-C10D-B843-986D-1B55413D533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932" b="91648" l="9984" r="89935">
                        <a14:foregroundMark x1="54910" y1="89616" x2="61047" y2="91648"/>
                        <a14:foregroundMark x1="61047" y1="91648" x2="61784" y2="871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731" y="3262829"/>
            <a:ext cx="1274405" cy="9239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E3C6ED-D8BC-E94F-86E7-C08B781480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0642" y="3280556"/>
            <a:ext cx="1304831" cy="9239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A4C8F47-30C1-3D45-BD98-0CE4658990EF}"/>
              </a:ext>
            </a:extLst>
          </p:cNvPr>
          <p:cNvSpPr txBox="1"/>
          <p:nvPr/>
        </p:nvSpPr>
        <p:spPr>
          <a:xfrm>
            <a:off x="636608" y="567159"/>
            <a:ext cx="2488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New Data</a:t>
            </a:r>
          </a:p>
        </p:txBody>
      </p:sp>
    </p:spTree>
    <p:extLst>
      <p:ext uri="{BB962C8B-B14F-4D97-AF65-F5344CB8AC3E}">
        <p14:creationId xmlns:p14="http://schemas.microsoft.com/office/powerpoint/2010/main" val="188023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8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1FAD76B7-CB60-AA42-B5BD-5E00014D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4898" y="2749153"/>
            <a:ext cx="1330943" cy="129077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3EC07D-1AA5-074A-B380-5638C00A9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082741" y="4587453"/>
            <a:ext cx="1283740" cy="12337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5344913-EB08-A04F-B9C9-0B0BD8A4C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106514" y="967660"/>
            <a:ext cx="1198038" cy="12863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F2EED-EDD8-8949-B9B5-5AF52F0149F0}"/>
              </a:ext>
            </a:extLst>
          </p:cNvPr>
          <p:cNvCxnSpPr>
            <a:cxnSpLocks/>
          </p:cNvCxnSpPr>
          <p:nvPr/>
        </p:nvCxnSpPr>
        <p:spPr>
          <a:xfrm>
            <a:off x="4845050" y="1593850"/>
            <a:ext cx="3483010" cy="10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3BF03-48B0-CF48-ADB7-3832D806BF2A}"/>
              </a:ext>
            </a:extLst>
          </p:cNvPr>
          <p:cNvSpPr txBox="1"/>
          <p:nvPr/>
        </p:nvSpPr>
        <p:spPr>
          <a:xfrm>
            <a:off x="8267245" y="1103410"/>
            <a:ext cx="616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ICC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F58166D-F95A-E34B-986D-E39604145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624268" y="3297926"/>
            <a:ext cx="3752754" cy="15438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E382960-FF19-F34E-B8AF-76162D1EB98A}"/>
              </a:ext>
            </a:extLst>
          </p:cNvPr>
          <p:cNvSpPr/>
          <p:nvPr/>
        </p:nvSpPr>
        <p:spPr>
          <a:xfrm>
            <a:off x="8536169" y="5114454"/>
            <a:ext cx="28245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251DDC-B3C9-A34A-BD0B-F56595E16894}"/>
              </a:ext>
            </a:extLst>
          </p:cNvPr>
          <p:cNvSpPr/>
          <p:nvPr/>
        </p:nvSpPr>
        <p:spPr>
          <a:xfrm>
            <a:off x="8513924" y="126747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FD774-FB60-EF42-BD6E-6F15201E5C39}"/>
              </a:ext>
            </a:extLst>
          </p:cNvPr>
          <p:cNvSpPr/>
          <p:nvPr/>
        </p:nvSpPr>
        <p:spPr>
          <a:xfrm>
            <a:off x="4460738" y="1011798"/>
            <a:ext cx="503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Left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84FFE6-B429-E64A-95D0-C6BDC6F0A5AA}"/>
              </a:ext>
            </a:extLst>
          </p:cNvPr>
          <p:cNvSpPr/>
          <p:nvPr/>
        </p:nvSpPr>
        <p:spPr>
          <a:xfrm>
            <a:off x="4350258" y="1809548"/>
            <a:ext cx="613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Right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F55EA2-D469-D94C-82F9-34A9871123D0}"/>
              </a:ext>
            </a:extLst>
          </p:cNvPr>
          <p:cNvSpPr/>
          <p:nvPr/>
        </p:nvSpPr>
        <p:spPr>
          <a:xfrm>
            <a:off x="4460738" y="2757934"/>
            <a:ext cx="503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Left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8B09A9-8022-184D-97C5-0225403AAF06}"/>
              </a:ext>
            </a:extLst>
          </p:cNvPr>
          <p:cNvSpPr/>
          <p:nvPr/>
        </p:nvSpPr>
        <p:spPr>
          <a:xfrm>
            <a:off x="4350258" y="3555684"/>
            <a:ext cx="613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Right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B2F386-91C9-8F41-A574-ED2B6F7DD34F}"/>
              </a:ext>
            </a:extLst>
          </p:cNvPr>
          <p:cNvSpPr/>
          <p:nvPr/>
        </p:nvSpPr>
        <p:spPr>
          <a:xfrm>
            <a:off x="4460738" y="4641187"/>
            <a:ext cx="503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Left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34FFB1-1B13-6F48-9CC8-B675DBB8FA11}"/>
              </a:ext>
            </a:extLst>
          </p:cNvPr>
          <p:cNvSpPr/>
          <p:nvPr/>
        </p:nvSpPr>
        <p:spPr>
          <a:xfrm>
            <a:off x="4350258" y="5438937"/>
            <a:ext cx="613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Right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898E03-36E4-4642-9E8B-14BC9832FDC9}"/>
              </a:ext>
            </a:extLst>
          </p:cNvPr>
          <p:cNvSpPr/>
          <p:nvPr/>
        </p:nvSpPr>
        <p:spPr>
          <a:xfrm>
            <a:off x="5712009" y="594019"/>
            <a:ext cx="983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Rest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B8B414-3C11-2F49-B487-B8197842F4D1}"/>
              </a:ext>
            </a:extLst>
          </p:cNvPr>
          <p:cNvSpPr/>
          <p:nvPr/>
        </p:nvSpPr>
        <p:spPr>
          <a:xfrm>
            <a:off x="5570277" y="2355220"/>
            <a:ext cx="877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Exercise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1E4623-8792-1248-BAA7-03D66B8ED174}"/>
              </a:ext>
            </a:extLst>
          </p:cNvPr>
          <p:cNvSpPr/>
          <p:nvPr/>
        </p:nvSpPr>
        <p:spPr>
          <a:xfrm>
            <a:off x="5373186" y="4147102"/>
            <a:ext cx="1388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Exercise - Rest</a:t>
            </a:r>
            <a:endParaRPr lang="en-US" sz="16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EF2EED-EDD8-8949-B9B5-5AF52F0149F0}"/>
              </a:ext>
            </a:extLst>
          </p:cNvPr>
          <p:cNvCxnSpPr>
            <a:cxnSpLocks/>
          </p:cNvCxnSpPr>
          <p:nvPr/>
        </p:nvCxnSpPr>
        <p:spPr>
          <a:xfrm>
            <a:off x="4845050" y="3368675"/>
            <a:ext cx="3483010" cy="10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EF2EED-EDD8-8949-B9B5-5AF52F0149F0}"/>
              </a:ext>
            </a:extLst>
          </p:cNvPr>
          <p:cNvCxnSpPr>
            <a:cxnSpLocks/>
          </p:cNvCxnSpPr>
          <p:nvPr/>
        </p:nvCxnSpPr>
        <p:spPr>
          <a:xfrm>
            <a:off x="4845050" y="5194300"/>
            <a:ext cx="3483010" cy="10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C251DDC-B3C9-A34A-BD0B-F56595E16894}"/>
              </a:ext>
            </a:extLst>
          </p:cNvPr>
          <p:cNvSpPr/>
          <p:nvPr/>
        </p:nvSpPr>
        <p:spPr>
          <a:xfrm>
            <a:off x="8542499" y="3201048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0.4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B4E64F-1ED9-734D-B323-0ACC11B5F5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7070" y="607620"/>
            <a:ext cx="1381698" cy="103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616C45-BC67-4C49-A167-147705890C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4420" y="607620"/>
            <a:ext cx="1379530" cy="103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C006A0-3A7E-AB4B-8E5E-294251809C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1" b="93187" l="9969" r="89953">
                        <a14:foregroundMark x1="51636" y1="89838" x2="57009" y2="93187"/>
                        <a14:foregroundMark x1="57009" y1="93187" x2="58567" y2="84873"/>
                        <a14:foregroundMark x1="58567" y1="84873" x2="58567" y2="84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5540" y="1468369"/>
            <a:ext cx="1425638" cy="961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B17F0-2DDE-0A45-9836-D7EFE0F8B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6528" y="1535364"/>
            <a:ext cx="1425638" cy="9166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D0B506-E1DF-B44F-957B-A761972AC5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39" b="90499" l="5495" r="91026">
                        <a14:foregroundMark x1="9249" y1="41449" x2="4029" y2="60570"/>
                        <a14:foregroundMark x1="4029" y1="60570" x2="5586" y2="69834"/>
                        <a14:foregroundMark x1="5586" y1="69834" x2="10897" y2="75653"/>
                        <a14:foregroundMark x1="10897" y1="75653" x2="17857" y2="67458"/>
                        <a14:foregroundMark x1="17857" y1="67458" x2="18681" y2="65558"/>
                        <a14:foregroundMark x1="34524" y1="51069" x2="41484" y2="55701"/>
                        <a14:foregroundMark x1="41484" y1="55701" x2="33242" y2="49881"/>
                        <a14:foregroundMark x1="33242" y1="49881" x2="31227" y2="49644"/>
                        <a14:foregroundMark x1="38828" y1="52138" x2="31685" y2="51781"/>
                        <a14:foregroundMark x1="31685" y1="51781" x2="36996" y2="58907"/>
                        <a14:foregroundMark x1="36996" y1="58907" x2="39194" y2="49881"/>
                        <a14:foregroundMark x1="39194" y1="49881" x2="39103" y2="49050"/>
                        <a14:foregroundMark x1="88553" y1="52613" x2="91026" y2="61164"/>
                        <a14:foregroundMark x1="91026" y1="61164" x2="86722" y2="54276"/>
                        <a14:foregroundMark x1="34432" y1="89905" x2="41300" y2="90499"/>
                        <a14:foregroundMark x1="41300" y1="90499" x2="38462" y2="86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9604" y="5135810"/>
            <a:ext cx="1170407" cy="902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6259A0-2C8D-D246-9B06-D2FD50206F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31" b="89954" l="7833" r="90000">
                        <a14:foregroundMark x1="9167" y1="53926" x2="7833" y2="63164"/>
                        <a14:foregroundMark x1="7833" y1="63164" x2="12583" y2="58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6510" y="5100803"/>
            <a:ext cx="1212384" cy="874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5F14B5-9616-7741-85ED-DCFEB5E571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932" b="89954" l="8752" r="89951">
                        <a14:foregroundMark x1="9319" y1="54338" x2="8752" y2="63014"/>
                        <a14:foregroundMark x1="8752" y1="63014" x2="10616" y2="56735"/>
                        <a14:foregroundMark x1="63938" y1="52169" x2="63938" y2="52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6901" y="4320221"/>
            <a:ext cx="1300606" cy="9232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E657B6-BD54-1D43-8493-B26D4941281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1083" y="4268217"/>
            <a:ext cx="1298731" cy="972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F62F56-E8A5-9F46-9A11-1F060B53B2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958" b="90466" l="9936" r="89984">
                        <a14:foregroundMark x1="59135" y1="89513" x2="56811" y2="904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0143" y="2358767"/>
            <a:ext cx="1369327" cy="10357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8DBB97-82F0-3540-AD5C-BC4168BAC7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foregroundMark x1="41329" y1="89737" x2="42058" y2="88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0828" y="2470877"/>
            <a:ext cx="1369327" cy="929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D861F7A-CD31-E74E-82DB-7886FFB9709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39" y="3227723"/>
            <a:ext cx="1454912" cy="10169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35ACD43-5D33-0B47-AA13-979A68FF3E6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1160" y="3258919"/>
            <a:ext cx="1518004" cy="104625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99A492D-70E1-8148-8AB8-2A278D16CB01}"/>
              </a:ext>
            </a:extLst>
          </p:cNvPr>
          <p:cNvSpPr txBox="1"/>
          <p:nvPr/>
        </p:nvSpPr>
        <p:spPr>
          <a:xfrm>
            <a:off x="636608" y="567159"/>
            <a:ext cx="248855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New Data</a:t>
            </a:r>
          </a:p>
          <a:p>
            <a:r>
              <a:rPr lang="en-US" sz="2000" dirty="0"/>
              <a:t>The last figure was just 0-0.8(for better contrast in the image) so I made new figures of the data for both 1 and 0.8 since they were relatively similar now in contrast and 0-1 could include more data</a:t>
            </a:r>
          </a:p>
        </p:txBody>
      </p:sp>
    </p:spTree>
    <p:extLst>
      <p:ext uri="{BB962C8B-B14F-4D97-AF65-F5344CB8AC3E}">
        <p14:creationId xmlns:p14="http://schemas.microsoft.com/office/powerpoint/2010/main" val="392011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59"/>
          <p:cNvSpPr txBox="1"/>
          <p:nvPr/>
        </p:nvSpPr>
        <p:spPr>
          <a:xfrm>
            <a:off x="5351000" y="5854490"/>
            <a:ext cx="137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 in Years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571936" y="3251001"/>
            <a:ext cx="9781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p=0.0512</a:t>
            </a:r>
            <a:r>
              <a:rPr lang="en-US" sz="1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˙</a:t>
            </a:r>
            <a:endParaRPr 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627" t="21178" r="15553" b="12961"/>
          <a:stretch/>
        </p:blipFill>
        <p:spPr>
          <a:xfrm>
            <a:off x="2966327" y="865327"/>
            <a:ext cx="3035725" cy="2324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1575" t="47073" b="37750"/>
          <a:stretch/>
        </p:blipFill>
        <p:spPr>
          <a:xfrm>
            <a:off x="3245485" y="5730"/>
            <a:ext cx="1079501" cy="56026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750589" y="421659"/>
            <a:ext cx="1536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Hippocampus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45536" y="421659"/>
            <a:ext cx="93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EA00EA"/>
                </a:solidFill>
              </a:rPr>
              <a:t>PHC</a:t>
            </a:r>
            <a:r>
              <a:rPr lang="en-US" sz="1400" dirty="0">
                <a:solidFill>
                  <a:srgbClr val="EA00EA"/>
                </a:solidFill>
              </a:rPr>
              <a:t>/</a:t>
            </a:r>
            <a:r>
              <a:rPr lang="en-US" sz="1400" dirty="0" err="1">
                <a:solidFill>
                  <a:srgbClr val="EA00EA"/>
                </a:solidFill>
              </a:rPr>
              <a:t>EHC</a:t>
            </a:r>
            <a:endParaRPr lang="en-US" sz="1400" dirty="0">
              <a:solidFill>
                <a:srgbClr val="EA00EA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92218" y="618961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38151" y="618961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69927" t="21128" r="12857" b="50580"/>
          <a:stretch/>
        </p:blipFill>
        <p:spPr>
          <a:xfrm>
            <a:off x="1704449" y="1387923"/>
            <a:ext cx="990020" cy="8215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960" t="53627" r="49707" b="14744"/>
          <a:stretch/>
        </p:blipFill>
        <p:spPr>
          <a:xfrm>
            <a:off x="1729043" y="3761186"/>
            <a:ext cx="975452" cy="1168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3" name="TextBox 62"/>
          <p:cNvSpPr txBox="1"/>
          <p:nvPr/>
        </p:nvSpPr>
        <p:spPr>
          <a:xfrm>
            <a:off x="6432847" y="618961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Left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666134" y="618961"/>
            <a:ext cx="61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</a:t>
            </a:r>
          </a:p>
        </p:txBody>
      </p:sp>
      <p:sp>
        <p:nvSpPr>
          <p:cNvPr id="112" name="TextBox 111"/>
          <p:cNvSpPr txBox="1"/>
          <p:nvPr/>
        </p:nvSpPr>
        <p:spPr>
          <a:xfrm rot="16200000">
            <a:off x="504217" y="1728492"/>
            <a:ext cx="2191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Hippocampal Formation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680451" y="4219508"/>
            <a:ext cx="1839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Cerebellum Regions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2108748" y="4312689"/>
            <a:ext cx="1466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General-Dreg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2108748" y="1583928"/>
            <a:ext cx="1466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General-Dreg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78348" y="406201"/>
            <a:ext cx="9653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p=0.0295*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6"/>
          <a:srcRect l="8738" t="21448" r="58471" b="13031"/>
          <a:stretch/>
        </p:blipFill>
        <p:spPr>
          <a:xfrm>
            <a:off x="5992102" y="876702"/>
            <a:ext cx="2604466" cy="2313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8526" t="22369" r="57691" b="11081"/>
          <a:stretch/>
        </p:blipFill>
        <p:spPr>
          <a:xfrm>
            <a:off x="6018468" y="3493596"/>
            <a:ext cx="2615234" cy="226585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8"/>
          <a:srcRect l="45606" t="21596" r="15222" b="12919"/>
          <a:stretch/>
        </p:blipFill>
        <p:spPr>
          <a:xfrm>
            <a:off x="2967294" y="3475208"/>
            <a:ext cx="3035300" cy="2223917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V="1">
            <a:off x="1501327" y="3230708"/>
            <a:ext cx="7040880" cy="14372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688187" y="0"/>
            <a:ext cx="18319" cy="6035040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1501327" y="436708"/>
            <a:ext cx="7040880" cy="14372"/>
          </a:xfrm>
          <a:prstGeom prst="line">
            <a:avLst/>
          </a:prstGeom>
          <a:ln w="25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335718" y="3237884"/>
            <a:ext cx="105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A00EA"/>
                </a:solidFill>
              </a:rPr>
              <a:t>Lobule VI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979211" y="3228359"/>
            <a:ext cx="93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Crus I</a:t>
            </a: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 rotWithShape="1">
          <a:blip r:embed="rId9"/>
          <a:srcRect l="10531" t="87109" r="74439" b="7077"/>
          <a:stretch/>
        </p:blipFill>
        <p:spPr>
          <a:xfrm>
            <a:off x="7385050" y="5673724"/>
            <a:ext cx="1143000" cy="1746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/>
          <a:srcRect l="10531" t="87109" r="74439" b="7077"/>
          <a:stretch/>
        </p:blipFill>
        <p:spPr>
          <a:xfrm>
            <a:off x="6067425" y="5673724"/>
            <a:ext cx="1143000" cy="1746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/>
          <a:srcRect l="10531" t="87109" r="74439" b="7077"/>
          <a:stretch/>
        </p:blipFill>
        <p:spPr>
          <a:xfrm>
            <a:off x="4733925" y="5673724"/>
            <a:ext cx="1143000" cy="1746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/>
          <a:srcRect l="10531" t="87109" r="74439" b="7077"/>
          <a:stretch/>
        </p:blipFill>
        <p:spPr>
          <a:xfrm>
            <a:off x="3416300" y="5673724"/>
            <a:ext cx="1143000" cy="1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5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3EB82E55-663D-C14A-B222-DE7EDA78E80D}"/>
              </a:ext>
            </a:extLst>
          </p:cNvPr>
          <p:cNvSpPr/>
          <p:nvPr/>
        </p:nvSpPr>
        <p:spPr>
          <a:xfrm>
            <a:off x="935855" y="928265"/>
            <a:ext cx="1641558" cy="808048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Solicited by Study Team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(N= 630)</a:t>
            </a:r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B492D381-2F9E-B444-A4F0-EFE3BF635B00}"/>
              </a:ext>
            </a:extLst>
          </p:cNvPr>
          <p:cNvSpPr/>
          <p:nvPr/>
        </p:nvSpPr>
        <p:spPr>
          <a:xfrm>
            <a:off x="3505227" y="3802983"/>
            <a:ext cx="1649182" cy="1946273"/>
          </a:xfrm>
          <a:prstGeom prst="snip2Diag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Did Not Meet Criteria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(N= 3)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Withdrew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(N= 9)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Not Cleared for Exercise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(N= 2)</a:t>
            </a:r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DDCE6EDF-0CB5-D140-A3F9-0858F5D00231}"/>
              </a:ext>
            </a:extLst>
          </p:cNvPr>
          <p:cNvSpPr/>
          <p:nvPr/>
        </p:nvSpPr>
        <p:spPr>
          <a:xfrm>
            <a:off x="3512849" y="1402731"/>
            <a:ext cx="1641559" cy="722428"/>
          </a:xfrm>
          <a:prstGeom prst="snip2Diag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Not Interested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(N= 389)</a:t>
            </a:r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23F28E4D-F45B-EF47-A40E-7873A4876AEC}"/>
              </a:ext>
            </a:extLst>
          </p:cNvPr>
          <p:cNvSpPr/>
          <p:nvPr/>
        </p:nvSpPr>
        <p:spPr>
          <a:xfrm>
            <a:off x="937032" y="2664029"/>
            <a:ext cx="1641560" cy="808046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Pre-Screened via Phone Interview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(N= 133)</a:t>
            </a:r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CC7CB961-2DD0-6D46-B563-5F2F8BA91338}"/>
              </a:ext>
            </a:extLst>
          </p:cNvPr>
          <p:cNvSpPr/>
          <p:nvPr/>
        </p:nvSpPr>
        <p:spPr>
          <a:xfrm>
            <a:off x="937030" y="1796147"/>
            <a:ext cx="1641560" cy="808047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Responded to Solicitation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(N= 241)</a:t>
            </a:r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51263794-5504-9049-A830-ED3D4EC9B6A6}"/>
              </a:ext>
            </a:extLst>
          </p:cNvPr>
          <p:cNvSpPr/>
          <p:nvPr/>
        </p:nvSpPr>
        <p:spPr>
          <a:xfrm>
            <a:off x="3512848" y="2182638"/>
            <a:ext cx="1641559" cy="808046"/>
          </a:xfrm>
          <a:prstGeom prst="snip2Diag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No Follow-Up Response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(N= 108)</a:t>
            </a:r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B959A856-0424-1B44-BB64-170CDF1054F4}"/>
              </a:ext>
            </a:extLst>
          </p:cNvPr>
          <p:cNvSpPr/>
          <p:nvPr/>
        </p:nvSpPr>
        <p:spPr>
          <a:xfrm>
            <a:off x="3512847" y="3038416"/>
            <a:ext cx="1641560" cy="722429"/>
          </a:xfrm>
          <a:prstGeom prst="snip2Diag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Did Not Meet Criteria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(N= 87)</a:t>
            </a:r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9D3CC4FF-0878-FA4D-9051-2FC9AD371B39}"/>
              </a:ext>
            </a:extLst>
          </p:cNvPr>
          <p:cNvSpPr/>
          <p:nvPr/>
        </p:nvSpPr>
        <p:spPr>
          <a:xfrm>
            <a:off x="937032" y="3557000"/>
            <a:ext cx="1642737" cy="992106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Scheduled and Screened via In-Person Visit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(N= 46)</a:t>
            </a:r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39CFFA75-58C0-DE42-9C0A-34090796F0F6}"/>
              </a:ext>
            </a:extLst>
          </p:cNvPr>
          <p:cNvSpPr/>
          <p:nvPr/>
        </p:nvSpPr>
        <p:spPr>
          <a:xfrm>
            <a:off x="951120" y="4630860"/>
            <a:ext cx="1628649" cy="1420074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Final Analytic Sample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Completed Entire Study Protocol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(N= 32)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55843010-D9D2-214E-8AA5-ED46F303FAAD}"/>
              </a:ext>
            </a:extLst>
          </p:cNvPr>
          <p:cNvSpPr/>
          <p:nvPr/>
        </p:nvSpPr>
        <p:spPr>
          <a:xfrm>
            <a:off x="2620778" y="1371111"/>
            <a:ext cx="457200" cy="808048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9379C9BA-F687-8C49-9F8A-FCF4467EB2D4}"/>
              </a:ext>
            </a:extLst>
          </p:cNvPr>
          <p:cNvSpPr/>
          <p:nvPr/>
        </p:nvSpPr>
        <p:spPr>
          <a:xfrm>
            <a:off x="2622645" y="2209695"/>
            <a:ext cx="457200" cy="808048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Left Arrow 14">
            <a:extLst>
              <a:ext uri="{FF2B5EF4-FFF2-40B4-BE49-F238E27FC236}">
                <a16:creationId xmlns:a16="http://schemas.microsoft.com/office/drawing/2014/main" id="{3CABC454-8933-5F43-BFF8-BBF03992E294}"/>
              </a:ext>
            </a:extLst>
          </p:cNvPr>
          <p:cNvSpPr/>
          <p:nvPr/>
        </p:nvSpPr>
        <p:spPr>
          <a:xfrm>
            <a:off x="2626875" y="3084276"/>
            <a:ext cx="457200" cy="808046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Left Arrow 15">
            <a:extLst>
              <a:ext uri="{FF2B5EF4-FFF2-40B4-BE49-F238E27FC236}">
                <a16:creationId xmlns:a16="http://schemas.microsoft.com/office/drawing/2014/main" id="{110C3804-C222-BA42-8BCF-EA1AA90545B2}"/>
              </a:ext>
            </a:extLst>
          </p:cNvPr>
          <p:cNvSpPr/>
          <p:nvPr/>
        </p:nvSpPr>
        <p:spPr>
          <a:xfrm>
            <a:off x="2629947" y="3958856"/>
            <a:ext cx="457200" cy="1536400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A331DAE6-C03D-FC40-B9C3-7461F74B7DDF}"/>
              </a:ext>
            </a:extLst>
          </p:cNvPr>
          <p:cNvSpPr/>
          <p:nvPr/>
        </p:nvSpPr>
        <p:spPr>
          <a:xfrm>
            <a:off x="3088137" y="1671087"/>
            <a:ext cx="387087" cy="190438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iped Right Arrow 17">
            <a:extLst>
              <a:ext uri="{FF2B5EF4-FFF2-40B4-BE49-F238E27FC236}">
                <a16:creationId xmlns:a16="http://schemas.microsoft.com/office/drawing/2014/main" id="{DDA7A8BA-3616-F948-8ECB-1E8388412488}"/>
              </a:ext>
            </a:extLst>
          </p:cNvPr>
          <p:cNvSpPr/>
          <p:nvPr/>
        </p:nvSpPr>
        <p:spPr>
          <a:xfrm>
            <a:off x="3088137" y="4631656"/>
            <a:ext cx="387087" cy="190438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285EF1BC-3508-1D40-BE63-B3269F05245D}"/>
              </a:ext>
            </a:extLst>
          </p:cNvPr>
          <p:cNvSpPr/>
          <p:nvPr/>
        </p:nvSpPr>
        <p:spPr>
          <a:xfrm>
            <a:off x="3092545" y="3376177"/>
            <a:ext cx="387087" cy="190438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riped Right Arrow 19">
            <a:extLst>
              <a:ext uri="{FF2B5EF4-FFF2-40B4-BE49-F238E27FC236}">
                <a16:creationId xmlns:a16="http://schemas.microsoft.com/office/drawing/2014/main" id="{D1BF5A9A-6F94-6942-BF9A-B460EE9E5196}"/>
              </a:ext>
            </a:extLst>
          </p:cNvPr>
          <p:cNvSpPr/>
          <p:nvPr/>
        </p:nvSpPr>
        <p:spPr>
          <a:xfrm>
            <a:off x="3088137" y="2526200"/>
            <a:ext cx="387087" cy="190438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32275</TotalTime>
  <Words>723</Words>
  <Application>Microsoft Office PowerPoint</Application>
  <PresentationFormat>Widescreen</PresentationFormat>
  <Paragraphs>316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Adobe Devanagari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Shreya Updated Figure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Maryland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J. Purcell</dc:creator>
  <cp:lastModifiedBy>Jeremy J. Purcell</cp:lastModifiedBy>
  <cp:revision>197</cp:revision>
  <dcterms:created xsi:type="dcterms:W3CDTF">2021-08-18T15:57:14Z</dcterms:created>
  <dcterms:modified xsi:type="dcterms:W3CDTF">2022-12-22T19:10:54Z</dcterms:modified>
</cp:coreProperties>
</file>